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62" r:id="rId4"/>
    <p:sldId id="259" r:id="rId5"/>
    <p:sldId id="290" r:id="rId6"/>
    <p:sldId id="260" r:id="rId7"/>
    <p:sldId id="277" r:id="rId8"/>
    <p:sldId id="280" r:id="rId9"/>
    <p:sldId id="278" r:id="rId10"/>
    <p:sldId id="279" r:id="rId11"/>
    <p:sldId id="263" r:id="rId12"/>
    <p:sldId id="264" r:id="rId13"/>
    <p:sldId id="292" r:id="rId14"/>
    <p:sldId id="301" r:id="rId15"/>
    <p:sldId id="309" r:id="rId16"/>
    <p:sldId id="298" r:id="rId17"/>
    <p:sldId id="302" r:id="rId18"/>
    <p:sldId id="275" r:id="rId19"/>
    <p:sldId id="303" r:id="rId20"/>
    <p:sldId id="304" r:id="rId21"/>
    <p:sldId id="305" r:id="rId22"/>
    <p:sldId id="276" r:id="rId23"/>
    <p:sldId id="306" r:id="rId24"/>
    <p:sldId id="308" r:id="rId25"/>
    <p:sldId id="299" r:id="rId26"/>
    <p:sldId id="307" r:id="rId27"/>
    <p:sldId id="297" r:id="rId28"/>
    <p:sldId id="293" r:id="rId29"/>
    <p:sldId id="289" r:id="rId30"/>
    <p:sldId id="294" r:id="rId31"/>
    <p:sldId id="310" r:id="rId32"/>
    <p:sldId id="311" r:id="rId33"/>
    <p:sldId id="312" r:id="rId34"/>
    <p:sldId id="313" r:id="rId35"/>
    <p:sldId id="314" r:id="rId36"/>
    <p:sldId id="315" r:id="rId37"/>
    <p:sldId id="295" r:id="rId38"/>
    <p:sldId id="296" r:id="rId39"/>
    <p:sldId id="291" r:id="rId40"/>
    <p:sldId id="272" r:id="rId4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86DA40-6033-B069-A3BB-759636744D63}" name="Margarida Madeira e Moura" initials="MM" userId="f6256e43b293f545" providerId="Windows Live"/>
  <p188:author id="{D18A125F-631C-3FDA-06B2-8412C42B62AE}" name="ILYASS HANKRIR" initials="" userId="S::a90115@ualg.pt::5ea49d3c-b352-4f1c-9789-5a589edf7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3" autoAdjust="0"/>
    <p:restoredTop sz="87981"/>
  </p:normalViewPr>
  <p:slideViewPr>
    <p:cSldViewPr snapToGrid="0" showGuides="1">
      <p:cViewPr varScale="1">
        <p:scale>
          <a:sx n="108" d="100"/>
          <a:sy n="108" d="100"/>
        </p:scale>
        <p:origin x="22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2507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/>
            <a:t>module avail             	 	# show available modules</a:t>
          </a:r>
          <a:endParaRPr lang="en-US" dirty="0"/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/>
            <a:t>module spider			# search for  a module</a:t>
          </a:r>
          <a:endParaRPr lang="en-US" dirty="0"/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/>
            <a:t>module load [module]  		# load a module</a:t>
          </a:r>
          <a:endParaRPr lang="en-US" dirty="0"/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/>
            <a:t>module list               		# list all loaded modules</a:t>
          </a:r>
          <a:endParaRPr lang="en-US" dirty="0"/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/>
            <a:t>module spider			# search for  a module</a:t>
          </a:r>
          <a:endParaRPr lang="en-US" dirty="0"/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/>
            <a:t>module load [module]  		# load a module</a:t>
          </a:r>
          <a:endParaRPr lang="en-US" dirty="0"/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/>
            <a:t>module list               		# list all loaded modules</a:t>
          </a:r>
          <a:endParaRPr lang="en-US" dirty="0"/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/>
            <a:t>module load [module]  		# load a module</a:t>
          </a:r>
          <a:endParaRPr lang="en-US" dirty="0"/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/>
            <a:t>module list               		# list all loaded modules</a:t>
          </a:r>
          <a:endParaRPr lang="en-US" dirty="0"/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load [module]  		# load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list               		# list all loaded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avail             	 	# show available modules</a:t>
          </a:r>
          <a:endParaRPr lang="en-US" sz="2800" kern="1200" dirty="0"/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spider			# search for  a module</a:t>
          </a:r>
          <a:endParaRPr lang="en-US" sz="2800" kern="1200" dirty="0"/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load [module]  		# load a module</a:t>
          </a:r>
          <a:endParaRPr lang="en-US" sz="2800" kern="1200" dirty="0"/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list               		# list all loaded modules</a:t>
          </a:r>
          <a:endParaRPr lang="en-US" sz="2800" kern="1200" dirty="0"/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spider			# search for  a module</a:t>
          </a:r>
          <a:endParaRPr lang="en-US" sz="2800" kern="1200" dirty="0"/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load [module]  		# load a module</a:t>
          </a:r>
          <a:endParaRPr lang="en-US" sz="2800" kern="1200" dirty="0"/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list               		# list all loaded modules</a:t>
          </a:r>
          <a:endParaRPr lang="en-US" sz="2800" kern="1200" dirty="0"/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load [module]  		# load a module</a:t>
          </a:r>
          <a:endParaRPr lang="en-US" sz="2800" kern="1200" dirty="0"/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list               		# list all loaded modules</a:t>
          </a:r>
          <a:endParaRPr lang="en-US" sz="2800" kern="1200" dirty="0"/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load [module]  		# load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list               		# list all loaded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E8C679-9AAA-0353-A52F-B118A958E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2A6E8-A1AA-3AD7-6B69-1B18B68AD3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A2B1-FA9B-4D65-A04E-793B4739CFE5}" type="datetimeFigureOut">
              <a:rPr lang="pt-PT" smtClean="0"/>
              <a:t>12/01/26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729BE-7A3E-5890-F109-3443191653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18315-A612-31B0-78C2-F32CAC9BB4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01BC8-1601-4F2F-A8C8-4F5A748B5B1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9423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B2817-B8C6-394C-B419-BA8D2E7E67C9}" type="datetimeFigureOut">
              <a:rPr lang="en-MA" smtClean="0"/>
              <a:t>14/1/2026</a:t>
            </a:fld>
            <a:endParaRPr lang="en-M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CE8D8-233D-A340-BCED-9132BA010516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9215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A0 – Experimental Access</a:t>
            </a:r>
            <a:endParaRPr kumimoji="0" lang="en-MA" altLang="en-M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Beginners &amp; First-timers.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Purpose: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Experimentation, visualization, and testing the platform.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Technical check only (Fast approval).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Duration: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6 months.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A1 – Development Access</a:t>
            </a:r>
            <a:endParaRPr kumimoji="0" lang="en-MA" altLang="en-M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Developers &amp; Optimizers.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Purpose: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Code optimization, benchmarking, and scalability testing.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Technical check only.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Duration: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3 – 12 months.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A2 – Regular Access</a:t>
            </a:r>
            <a:endParaRPr kumimoji="0" lang="en-MA" altLang="en-M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Consolidated Scientific Projects.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Purpose: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Standard production runs for research/innovation.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Scientific Merit Evaluation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Technical check.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Duration: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12 months.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A3 – Larger Access</a:t>
            </a:r>
            <a:endParaRPr kumimoji="0" lang="en-MA" altLang="en-M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Massive Scale Projects.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Purpose: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Projects requiring high volumes of resources (Deucalion &amp; MareNostrum 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Scientific Merit Evaluation + Technical check.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MA" altLang="en-M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Duration:</a:t>
            </a:r>
            <a:r>
              <a:rPr kumimoji="0" lang="en-MA" altLang="en-M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12 months.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A" altLang="en-M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E8D8-233D-A340-BCED-9132BA010516}" type="slidenum">
              <a:rPr lang="en-MA" smtClean="0"/>
              <a:t>24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9788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E8D8-233D-A340-BCED-9132BA010516}" type="slidenum">
              <a:rPr lang="en-MA" smtClean="0"/>
              <a:t>28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54976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E8D8-233D-A340-BCED-9132BA010516}" type="slidenum">
              <a:rPr lang="en-MA" smtClean="0"/>
              <a:t>33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14208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54A05-42B5-08A3-9EC7-79BE96005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49411-1FFB-A2C8-F2D6-05680A80B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8BECD-E2E3-C113-2A3E-52C56FD03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A1890-30DE-AA9F-FBC7-FEA74798C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E8D8-233D-A340-BCED-9132BA010516}" type="slidenum">
              <a:rPr lang="en-MA" smtClean="0"/>
              <a:t>34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43181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1B39-69FB-FEB1-AF6D-843A77B58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D2EFCB-38C2-EDAE-8BF1-8D9E964CC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4B258-51DF-5BA0-8F98-F2F36EAD5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D7F90-0E7B-AA83-C95A-81F2BC541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E8D8-233D-A340-BCED-9132BA010516}" type="slidenum">
              <a:rPr lang="en-MA" smtClean="0"/>
              <a:t>35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94941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51F88-9DE9-5C19-7443-E7C3F3924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A7B84-AF11-784F-ED99-6F2C71B6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E49BE-F15C-B8F7-2386-0C0973631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FC131-31D3-6489-D1C6-9B30E58C7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E8D8-233D-A340-BCED-9132BA010516}" type="slidenum">
              <a:rPr lang="en-MA" smtClean="0"/>
              <a:t>36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32497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E8D8-233D-A340-BCED-9132BA010516}" type="slidenum">
              <a:rPr lang="en-MA" smtClean="0"/>
              <a:t>37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6590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DE6-7366-7B53-78F1-5CB4C2BF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C6E42-C729-DC8A-9E0D-1292B298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1875" y="6244198"/>
            <a:ext cx="2121210" cy="365125"/>
          </a:xfrm>
          <a:prstGeom prst="rect">
            <a:avLst/>
          </a:prstGeom>
        </p:spPr>
        <p:txBody>
          <a:bodyPr/>
          <a:lstStyle/>
          <a:p>
            <a:fld id="{DC76968A-12D3-49D5-BD78-A2C2D78C4828}" type="datetimeFigureOut">
              <a:rPr lang="pt-PT" smtClean="0"/>
              <a:t>12/01/26</a:t>
            </a:fld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918F-6D61-6EC3-CF76-5D66B34C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EB3-30EF-4D68-A159-17AF5092B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073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039F3-73EE-9D1D-07A9-438F8304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1875" y="6244198"/>
            <a:ext cx="2121210" cy="365125"/>
          </a:xfrm>
          <a:prstGeom prst="rect">
            <a:avLst/>
          </a:prstGeom>
        </p:spPr>
        <p:txBody>
          <a:bodyPr/>
          <a:lstStyle/>
          <a:p>
            <a:fld id="{DC76968A-12D3-49D5-BD78-A2C2D78C4828}" type="datetimeFigureOut">
              <a:rPr lang="pt-PT" smtClean="0"/>
              <a:t>12/01/26</a:t>
            </a:fld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3EDA-0CC7-7D2D-9AA6-46E6E058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EB3-30EF-4D68-A159-17AF5092B27A}" type="slidenum">
              <a:rPr lang="pt-PT" smtClean="0"/>
              <a:t>‹#›</a:t>
            </a:fld>
            <a:endParaRPr lang="pt-P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AD43F-AB80-0455-107E-5A6D743CF5CA}"/>
              </a:ext>
            </a:extLst>
          </p:cNvPr>
          <p:cNvSpPr txBox="1"/>
          <p:nvPr userDrawn="1"/>
        </p:nvSpPr>
        <p:spPr>
          <a:xfrm>
            <a:off x="9075023" y="6375439"/>
            <a:ext cx="153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Ilyass Hankrir</a:t>
            </a:r>
          </a:p>
        </p:txBody>
      </p:sp>
    </p:spTree>
    <p:extLst>
      <p:ext uri="{BB962C8B-B14F-4D97-AF65-F5344CB8AC3E}">
        <p14:creationId xmlns:p14="http://schemas.microsoft.com/office/powerpoint/2010/main" val="408416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914FB-82BE-BFE2-E28F-BCC04E1B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C639E-1C21-0EFE-FF99-460FEE9B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378B1-4E79-2A7B-1113-B4977764F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8672" y="6127750"/>
            <a:ext cx="1460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CFEB3-30EF-4D68-A159-17AF5092B27A}" type="slidenum">
              <a:rPr lang="pt-PT" smtClean="0"/>
              <a:t>‹#›</a:t>
            </a:fld>
            <a:endParaRPr lang="pt-PT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75EAAD-EB33-08BA-0F7C-4BFC497EF5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9287" y="5726926"/>
            <a:ext cx="7954026" cy="913203"/>
            <a:chOff x="146853" y="342511"/>
            <a:chExt cx="9942512" cy="1141504"/>
          </a:xfrm>
        </p:grpSpPr>
        <p:pic>
          <p:nvPicPr>
            <p:cNvPr id="12" name="Picture 11" descr="A black and white image of a person's face&#10;&#10;AI-generated content may be incorrect.">
              <a:extLst>
                <a:ext uri="{FF2B5EF4-FFF2-40B4-BE49-F238E27FC236}">
                  <a16:creationId xmlns:a16="http://schemas.microsoft.com/office/drawing/2014/main" id="{4A4D3D96-704C-0EE8-14BA-3366E3612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944" y="342511"/>
              <a:ext cx="4954421" cy="1102996"/>
            </a:xfrm>
            <a:prstGeom prst="rect">
              <a:avLst/>
            </a:prstGeom>
          </p:spPr>
        </p:pic>
        <p:pic>
          <p:nvPicPr>
            <p:cNvPr id="13" name="Picture 12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52343B15-DC16-3606-5BED-E77CA19D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3" y="342511"/>
              <a:ext cx="3197498" cy="1140484"/>
            </a:xfrm>
            <a:prstGeom prst="rect">
              <a:avLst/>
            </a:prstGeom>
          </p:spPr>
        </p:pic>
        <p:pic>
          <p:nvPicPr>
            <p:cNvPr id="14" name="Picture 13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9B14E390-588D-A06D-D3CF-A5559C8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492" y="343531"/>
              <a:ext cx="1140484" cy="1140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18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eucalion.macc.fccn.pt/jobs/#interactive-slurm-jobs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acc.fccn.p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eucalion.macc.fccn.pt/start/#setting-up-ssh-key-pai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D28A-7CCF-DA7C-748D-67429977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43" y="854222"/>
            <a:ext cx="10490322" cy="3694181"/>
          </a:xfrm>
        </p:spPr>
        <p:txBody>
          <a:bodyPr>
            <a:normAutofit/>
          </a:bodyPr>
          <a:lstStyle/>
          <a:p>
            <a:pPr algn="ctr"/>
            <a:r>
              <a:rPr lang="en-US" noProof="0" dirty="0"/>
              <a:t>Hands-on Deucalion</a:t>
            </a:r>
            <a:br>
              <a:rPr lang="en-US" noProof="0" dirty="0"/>
            </a:br>
            <a:br>
              <a:rPr lang="en-US" sz="3200" noProof="0" dirty="0"/>
            </a:br>
            <a:r>
              <a:rPr lang="en-US" sz="3200" noProof="0" dirty="0"/>
              <a:t>Ilyass Hankrir | </a:t>
            </a:r>
            <a:r>
              <a:rPr lang="en-US" sz="3200" noProof="0" dirty="0" err="1"/>
              <a:t>ihankrir@ualg.pt</a:t>
            </a:r>
            <a:br>
              <a:rPr lang="en-US" sz="3200" noProof="0" dirty="0"/>
            </a:br>
            <a:r>
              <a:rPr lang="en-US" sz="3200" noProof="0" dirty="0"/>
              <a:t>Alexandre Gomes | </a:t>
            </a:r>
            <a:r>
              <a:rPr lang="en-US" sz="3200" noProof="0" dirty="0" err="1"/>
              <a:t>ajgomes@ualg.pt</a:t>
            </a:r>
            <a:br>
              <a:rPr lang="en-US" sz="3200" noProof="0" dirty="0"/>
            </a:br>
            <a:br>
              <a:rPr lang="en-US" sz="3200" noProof="0" dirty="0"/>
            </a:br>
            <a:r>
              <a:rPr lang="en-US" sz="2000" noProof="0" dirty="0" err="1"/>
              <a:t>HPCvLAB@UALGARVE</a:t>
            </a:r>
            <a:br>
              <a:rPr lang="en-US" sz="2000" noProof="0" dirty="0"/>
            </a:br>
            <a:r>
              <a:rPr lang="en-US" sz="2000" dirty="0"/>
              <a:t>14 January</a:t>
            </a:r>
            <a:r>
              <a:rPr lang="en-US" sz="2000" noProof="0" dirty="0"/>
              <a:t>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12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"/>
    </mc:Choice>
    <mc:Fallback xmlns="">
      <p:transition spd="slow" advTm="24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5730-B25A-AFAB-4C17-A4AFCD1D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645714-5466-8DCE-CD0B-57F0A5912280}"/>
              </a:ext>
            </a:extLst>
          </p:cNvPr>
          <p:cNvSpPr/>
          <p:nvPr/>
        </p:nvSpPr>
        <p:spPr>
          <a:xfrm>
            <a:off x="457200" y="3544778"/>
            <a:ext cx="7891670" cy="1271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5F9FBF-6E9A-41CF-ACAD-BD00677660C5}"/>
              </a:ext>
            </a:extLst>
          </p:cNvPr>
          <p:cNvSpPr/>
          <p:nvPr/>
        </p:nvSpPr>
        <p:spPr>
          <a:xfrm>
            <a:off x="329609" y="180753"/>
            <a:ext cx="11025963" cy="32482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9A148-E791-4C24-653F-B0384C75C7BD}"/>
              </a:ext>
            </a:extLst>
          </p:cNvPr>
          <p:cNvSpPr txBox="1"/>
          <p:nvPr/>
        </p:nvSpPr>
        <p:spPr>
          <a:xfrm>
            <a:off x="457200" y="386026"/>
            <a:ext cx="2190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When encountering this error follow these steps: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4C60B-2EC7-D8A2-2116-113A3601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2" y="0"/>
            <a:ext cx="3183357" cy="3936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DD0DBB-BE22-2AAE-AF4C-006EE3BCC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869" y="567809"/>
            <a:ext cx="5932376" cy="148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49A32C-31C3-8C81-384D-EED5969069EA}"/>
              </a:ext>
            </a:extLst>
          </p:cNvPr>
          <p:cNvSpPr txBox="1"/>
          <p:nvPr/>
        </p:nvSpPr>
        <p:spPr>
          <a:xfrm>
            <a:off x="508173" y="3613243"/>
            <a:ext cx="375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Make sure your config includes:</a:t>
            </a:r>
            <a:br>
              <a:rPr lang="en-US" noProof="0" dirty="0"/>
            </a:br>
            <a:r>
              <a:rPr lang="en-US" noProof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IdentifyFile</a:t>
            </a:r>
            <a:r>
              <a:rPr lang="en-US" noProof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noProof="0" dirty="0">
                <a:solidFill>
                  <a:schemeClr val="accent2">
                    <a:lumMod val="75000"/>
                  </a:schemeClr>
                </a:solidFill>
              </a:rPr>
              <a:t>~/Path/To/Private_Key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9F363-A82D-DEF2-68B5-5ABB57958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922874"/>
            <a:ext cx="76200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3EBB4-1396-AAEE-35A9-396AFB7E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00" y="3575158"/>
            <a:ext cx="3784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EEDFF-9F50-7AA9-269B-086BA357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DCED-F4BB-4F02-91D2-DAB0E3A2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833"/>
            <a:ext cx="10515600" cy="1325563"/>
          </a:xfrm>
        </p:spPr>
        <p:txBody>
          <a:bodyPr/>
          <a:lstStyle/>
          <a:p>
            <a:r>
              <a:rPr lang="en-US" noProof="0" dirty="0"/>
              <a:t>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B58B9-A043-1393-3075-509C6ED80276}"/>
              </a:ext>
            </a:extLst>
          </p:cNvPr>
          <p:cNvSpPr txBox="1"/>
          <p:nvPr/>
        </p:nvSpPr>
        <p:spPr>
          <a:xfrm>
            <a:off x="1001477" y="1040000"/>
            <a:ext cx="10308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If using a Microsoft Windows OS:</a:t>
            </a:r>
          </a:p>
          <a:p>
            <a:r>
              <a:rPr lang="en-US" noProof="0" dirty="0"/>
              <a:t> - </a:t>
            </a:r>
            <a:r>
              <a:rPr lang="en-US" noProof="0" dirty="0" err="1"/>
              <a:t>MobaXTerm</a:t>
            </a:r>
            <a:r>
              <a:rPr lang="en-US" noProof="0" dirty="0"/>
              <a:t> Home Edition (available from </a:t>
            </a:r>
            <a:r>
              <a:rPr lang="en-US" noProof="0" dirty="0">
                <a:hlinkClick r:id="rId2"/>
              </a:rPr>
              <a:t>https://mobaxterm.mobatek.net/</a:t>
            </a:r>
            <a:r>
              <a:rPr lang="en-US" noProof="0" dirty="0"/>
              <a:t>)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Alternatives for Windows OS/MacOS:</a:t>
            </a:r>
          </a:p>
          <a:p>
            <a:r>
              <a:rPr lang="en-US" noProof="0" dirty="0"/>
              <a:t> - Visual Studio Code </a:t>
            </a:r>
          </a:p>
          <a:p>
            <a:endParaRPr lang="en-US" noProof="0" dirty="0"/>
          </a:p>
          <a:p>
            <a:r>
              <a:rPr lang="en-US" noProof="0" dirty="0"/>
              <a:t>If using the terminal: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500ACA-F9F5-EA0B-F542-88452BDD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63" y="3429000"/>
            <a:ext cx="9091448" cy="13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D29099-3B5E-24DC-AE2D-5A819A88DE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After log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9B1D6-2E8D-5431-3F33-458A214F4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005094"/>
            <a:ext cx="8356600" cy="46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6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3CEF2-BC76-043D-511E-32C09103B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346A-0011-9F02-4E86-56515EDFC902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Open On Demand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E410B-A765-9862-C3A7-88F3E360DF38}"/>
              </a:ext>
            </a:extLst>
          </p:cNvPr>
          <p:cNvSpPr txBox="1"/>
          <p:nvPr/>
        </p:nvSpPr>
        <p:spPr>
          <a:xfrm>
            <a:off x="1058432" y="4956750"/>
            <a:ext cx="3888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A" dirty="0"/>
              <a:t>https://login.deucalion.macc.fccn.pt/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F01AB-5A5A-A49C-C350-1DCFE0B1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25"/>
          <a:stretch>
            <a:fillRect/>
          </a:stretch>
        </p:blipFill>
        <p:spPr>
          <a:xfrm>
            <a:off x="-90954" y="1428524"/>
            <a:ext cx="6186953" cy="3552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84B1-6D12-AF03-04A2-C94A3C77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6" t="12226" r="2534" b="4869"/>
          <a:stretch>
            <a:fillRect/>
          </a:stretch>
        </p:blipFill>
        <p:spPr>
          <a:xfrm>
            <a:off x="6184090" y="1428524"/>
            <a:ext cx="5869323" cy="33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DB458-660B-2278-D05C-8CA26C279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06D2-57C7-71FB-FB24-CF7B6DB9FF7D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Open On Demand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80060-E605-9696-FF45-7570ED42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0" y="973776"/>
            <a:ext cx="11122319" cy="46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4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75BE7-FDCE-9697-D441-9DE8274A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1FDD-0201-6A67-6D34-3CE5167A707D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Open On Demand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17062-B66D-9CAC-C0CD-D6B57DD85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65" y="1066826"/>
            <a:ext cx="5832269" cy="47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0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9F03-5885-032D-DF99-7590DC81C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6561-EABF-B457-ADAE-6AC5F04CAC2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kern="1200" noProof="0" dirty="0"/>
              <a:t>Partitions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6C2EFF-DA32-6CF6-C79F-BC82C603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659" y="1325563"/>
            <a:ext cx="7582841" cy="485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MA" sz="2400" b="1" i="0" u="none" strike="noStrike" kern="1200" cap="none" normalizeH="0" baseline="0" dirty="0">
                <a:ln>
                  <a:noFill/>
                </a:ln>
                <a:effectLst/>
              </a:rPr>
              <a:t>Heterogeneous Architecture:</a:t>
            </a:r>
            <a:r>
              <a:rPr kumimoji="0" lang="en-US" altLang="en-MA" sz="2400" b="0" i="0" u="none" strike="noStrike" kern="1200" cap="none" normalizeH="0" baseline="0" dirty="0">
                <a:ln>
                  <a:noFill/>
                </a:ln>
                <a:effectLst/>
              </a:rPr>
              <a:t> Deucalion supports three distinct computing paradigms.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MA" sz="2400" b="1" i="0" u="none" strike="noStrike" kern="1200" cap="none" normalizeH="0" baseline="0" dirty="0">
                <a:ln>
                  <a:noFill/>
                </a:ln>
                <a:effectLst/>
              </a:rPr>
              <a:t>ARM (aarch64):</a:t>
            </a:r>
            <a:r>
              <a:rPr kumimoji="0" lang="en-US" altLang="en-MA" sz="2400" b="0" i="0" u="none" strike="noStrike" kern="1200" cap="none" normalizeH="0" baseline="0" dirty="0">
                <a:ln>
                  <a:noFill/>
                </a:ln>
                <a:effectLst/>
              </a:rPr>
              <a:t> Powered by </a:t>
            </a:r>
            <a:r>
              <a:rPr kumimoji="0" lang="en-US" altLang="en-MA" sz="2400" b="1" i="0" u="none" strike="noStrike" kern="1200" cap="none" normalizeH="0" baseline="0" dirty="0">
                <a:ln>
                  <a:noFill/>
                </a:ln>
                <a:effectLst/>
              </a:rPr>
              <a:t>Fujitsu A64FX</a:t>
            </a:r>
            <a:r>
              <a:rPr kumimoji="0" lang="en-US" altLang="en-MA" sz="2400" b="0" i="0" u="none" strike="noStrike" kern="1200" cap="none" normalizeH="0" baseline="0" dirty="0">
                <a:ln>
                  <a:noFill/>
                </a:ln>
                <a:effectLst/>
              </a:rPr>
              <a:t> processors (High Bandwidth Memory). Ideal for memory-bound applications.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MA" sz="2400" b="1" i="0" u="none" strike="noStrike" kern="1200" cap="none" normalizeH="0" baseline="0" dirty="0">
                <a:ln>
                  <a:noFill/>
                </a:ln>
                <a:effectLst/>
              </a:rPr>
              <a:t>x86 (x86_64):</a:t>
            </a:r>
            <a:r>
              <a:rPr kumimoji="0" lang="en-US" altLang="en-MA" sz="2400" b="0" i="0" u="none" strike="noStrike" kern="1200" cap="none" normalizeH="0" baseline="0" dirty="0">
                <a:ln>
                  <a:noFill/>
                </a:ln>
                <a:effectLst/>
              </a:rPr>
              <a:t> Powered by </a:t>
            </a:r>
            <a:r>
              <a:rPr kumimoji="0" lang="en-US" altLang="en-MA" sz="2400" b="1" i="0" u="none" strike="noStrike" kern="1200" cap="none" normalizeH="0" baseline="0" dirty="0">
                <a:ln>
                  <a:noFill/>
                </a:ln>
                <a:effectLst/>
              </a:rPr>
              <a:t>AMD EPYC</a:t>
            </a:r>
            <a:r>
              <a:rPr kumimoji="0" lang="en-US" altLang="en-MA" sz="2400" b="0" i="0" u="none" strike="noStrike" kern="1200" cap="none" normalizeH="0" baseline="0" dirty="0">
                <a:ln>
                  <a:noFill/>
                </a:ln>
                <a:effectLst/>
              </a:rPr>
              <a:t> processors. Standard general-purpose computing.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MA" sz="2400" b="1" i="0" u="none" strike="noStrike" kern="1200" cap="none" normalizeH="0" baseline="0" dirty="0">
                <a:ln>
                  <a:noFill/>
                </a:ln>
                <a:effectLst/>
              </a:rPr>
              <a:t>Accelerated (A100):</a:t>
            </a:r>
            <a:r>
              <a:rPr kumimoji="0" lang="en-US" altLang="en-MA" sz="2400" b="0" i="0" u="none" strike="noStrike" kern="1200" cap="none" normalizeH="0" baseline="0" dirty="0">
                <a:ln>
                  <a:noFill/>
                </a:ln>
                <a:effectLst/>
              </a:rPr>
              <a:t> Nodes equipped with </a:t>
            </a:r>
            <a:r>
              <a:rPr kumimoji="0" lang="en-US" altLang="en-MA" sz="2400" b="1" i="0" u="none" strike="noStrike" kern="1200" cap="none" normalizeH="0" baseline="0" dirty="0">
                <a:ln>
                  <a:noFill/>
                </a:ln>
                <a:effectLst/>
              </a:rPr>
              <a:t>NVIDIA A100</a:t>
            </a:r>
            <a:r>
              <a:rPr kumimoji="0" lang="en-US" altLang="en-MA" sz="2400" b="0" i="0" u="none" strike="noStrike" kern="1200" cap="none" normalizeH="0" baseline="0" dirty="0">
                <a:ln>
                  <a:noFill/>
                </a:ln>
                <a:effectLst/>
              </a:rPr>
              <a:t> GPUs (40GB or 80GB VRAM) for AI and MD workloads.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MA" sz="2400" b="0" i="0" u="none" strike="noStrike" kern="1200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98A89-F927-F72A-26E0-8BE27DE4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681037"/>
            <a:ext cx="4228159" cy="4988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96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5CD4-8470-951B-6438-5C6C214B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7EACF4-13BC-E280-AE68-4726C1B0D7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12BF29DC-F636-86B6-4C02-B60924CC74E4}"/>
              </a:ext>
            </a:extLst>
          </p:cNvPr>
          <p:cNvGraphicFramePr/>
          <p:nvPr/>
        </p:nvGraphicFramePr>
        <p:xfrm>
          <a:off x="1333500" y="1898759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0F0B319-975C-F822-8E36-8CB0DC685994}"/>
              </a:ext>
            </a:extLst>
          </p:cNvPr>
          <p:cNvSpPr txBox="1"/>
          <p:nvPr/>
        </p:nvSpPr>
        <p:spPr>
          <a:xfrm>
            <a:off x="1260349" y="1367522"/>
            <a:ext cx="1008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Deucalion uses </a:t>
            </a:r>
            <a:r>
              <a:rPr lang="en-US" b="1" noProof="0" dirty="0"/>
              <a:t>environment modules</a:t>
            </a:r>
            <a:r>
              <a:rPr lang="en-US" noProof="0" dirty="0"/>
              <a:t> to manage compilers (GCC, Intel), MPI versions, Python, etc.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32906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C2113-5285-0168-A702-740F676E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5638CC-4B90-B629-3B22-EE78039AB67C}"/>
              </a:ext>
            </a:extLst>
          </p:cNvPr>
          <p:cNvSpPr txBox="1">
            <a:spLocks/>
          </p:cNvSpPr>
          <p:nvPr/>
        </p:nvSpPr>
        <p:spPr>
          <a:xfrm>
            <a:off x="638881" y="168084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2D6CD-A310-7486-8521-A59D7985D197}"/>
              </a:ext>
            </a:extLst>
          </p:cNvPr>
          <p:cNvSpPr txBox="1"/>
          <p:nvPr/>
        </p:nvSpPr>
        <p:spPr>
          <a:xfrm>
            <a:off x="1016359" y="1536698"/>
            <a:ext cx="311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avail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D81DB-03E2-E450-EA3C-35AF35F3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25" t="17998" r="1925" b="7615"/>
          <a:stretch>
            <a:fillRect/>
          </a:stretch>
        </p:blipFill>
        <p:spPr>
          <a:xfrm>
            <a:off x="3776121" y="1536698"/>
            <a:ext cx="7772400" cy="439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E3A7E-0275-8B17-AC97-2C808F8C5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0CA645-D56B-6326-9766-E513C834B7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F9031679-597A-4C0E-C42B-49E3EFA569EE}"/>
              </a:ext>
            </a:extLst>
          </p:cNvPr>
          <p:cNvGraphicFramePr/>
          <p:nvPr/>
        </p:nvGraphicFramePr>
        <p:xfrm>
          <a:off x="1333500" y="1575594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30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9940-7864-0D74-EFAA-E324FB8E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489F7-B9EE-BF03-1E81-6B60DABD158A}"/>
              </a:ext>
            </a:extLst>
          </p:cNvPr>
          <p:cNvSpPr txBox="1"/>
          <p:nvPr/>
        </p:nvSpPr>
        <p:spPr>
          <a:xfrm>
            <a:off x="1045779" y="1481959"/>
            <a:ext cx="1030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If using a Microsoft Windows OS:</a:t>
            </a:r>
          </a:p>
          <a:p>
            <a:r>
              <a:rPr lang="en-US" noProof="0" dirty="0"/>
              <a:t> - </a:t>
            </a:r>
            <a:r>
              <a:rPr lang="en-US" noProof="0" dirty="0" err="1"/>
              <a:t>MobaXTerm</a:t>
            </a:r>
            <a:r>
              <a:rPr lang="en-US" noProof="0" dirty="0"/>
              <a:t> Home Edition (available from </a:t>
            </a:r>
            <a:r>
              <a:rPr lang="en-US" noProof="0" dirty="0">
                <a:hlinkClick r:id="rId2"/>
              </a:rPr>
              <a:t>https://mobaxterm.mobatek.net/</a:t>
            </a:r>
            <a:r>
              <a:rPr lang="en-US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431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15692-517B-82A4-C252-1B2AB15B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8C5B7D-EE03-2582-3045-02F1AD80B212}"/>
              </a:ext>
            </a:extLst>
          </p:cNvPr>
          <p:cNvSpPr txBox="1">
            <a:spLocks/>
          </p:cNvSpPr>
          <p:nvPr/>
        </p:nvSpPr>
        <p:spPr>
          <a:xfrm>
            <a:off x="638881" y="168084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95B87-3A10-A6D5-F26B-3B2A346F1372}"/>
              </a:ext>
            </a:extLst>
          </p:cNvPr>
          <p:cNvSpPr txBox="1"/>
          <p:nvPr/>
        </p:nvSpPr>
        <p:spPr>
          <a:xfrm>
            <a:off x="990959" y="1275088"/>
            <a:ext cx="311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</a:t>
            </a:r>
            <a:r>
              <a:rPr lang="en-US" sz="2800" b="1" u="sng" dirty="0"/>
              <a:t>spider</a:t>
            </a:r>
            <a:endParaRPr lang="en-US" sz="2800" b="1" u="sng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F3670-74C7-D7A0-B5C9-A6B9B613B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98"/>
          <a:stretch>
            <a:fillRect/>
          </a:stretch>
        </p:blipFill>
        <p:spPr>
          <a:xfrm>
            <a:off x="3943422" y="1474353"/>
            <a:ext cx="7772400" cy="48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44A4-C12F-6895-8EA3-42D544D1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4BDC69-E116-7723-33F1-AA34F7A469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558B7508-618E-C7C4-1083-29FC2257F3CE}"/>
              </a:ext>
            </a:extLst>
          </p:cNvPr>
          <p:cNvGraphicFramePr/>
          <p:nvPr/>
        </p:nvGraphicFramePr>
        <p:xfrm>
          <a:off x="1333500" y="1575594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1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9F9A6-6840-6FAF-C248-B0E8AAF0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C0F4C2-C4E9-57DA-85D2-EAC2B43251DE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2AD4E-CCBE-99CB-7249-CC96F066A209}"/>
              </a:ext>
            </a:extLst>
          </p:cNvPr>
          <p:cNvSpPr txBox="1"/>
          <p:nvPr/>
        </p:nvSpPr>
        <p:spPr>
          <a:xfrm>
            <a:off x="813158" y="1646987"/>
            <a:ext cx="458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load</a:t>
            </a:r>
            <a:r>
              <a:rPr lang="en-US" sz="2800" noProof="0" dirty="0"/>
              <a:t> + </a:t>
            </a:r>
            <a:r>
              <a:rPr lang="en-US" sz="2800" b="1" u="sng" noProof="0" dirty="0"/>
              <a:t>module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E96451-E885-217F-45B7-8BF30351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81" y="2170207"/>
            <a:ext cx="8297840" cy="34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2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8B75-B434-B533-B910-807E0A68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818843-B55F-8A30-E009-FBAAAA1D9C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2561E56A-3D34-F68A-E8CE-D28D59589001}"/>
              </a:ext>
            </a:extLst>
          </p:cNvPr>
          <p:cNvGraphicFramePr/>
          <p:nvPr/>
        </p:nvGraphicFramePr>
        <p:xfrm>
          <a:off x="1333500" y="1575594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39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FDCEB-8A66-A561-7121-CBB4AA01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4E26-7D07-324F-79F8-8F845B70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53" y="29392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Call Advanced Computing Projects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28F89-6FA8-7162-E7E9-0E16280F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3480"/>
            <a:ext cx="10515600" cy="156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E63179-1CF2-5DDA-E420-549CD9FE3B58}"/>
              </a:ext>
            </a:extLst>
          </p:cNvPr>
          <p:cNvSpPr txBox="1"/>
          <p:nvPr/>
        </p:nvSpPr>
        <p:spPr>
          <a:xfrm>
            <a:off x="3047011" y="326056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A" dirty="0"/>
              <a:t>https://myfct.fct.pt/MyFCT/homepage.aspx</a:t>
            </a:r>
          </a:p>
        </p:txBody>
      </p:sp>
    </p:spTree>
    <p:extLst>
      <p:ext uri="{BB962C8B-B14F-4D97-AF65-F5344CB8AC3E}">
        <p14:creationId xmlns:p14="http://schemas.microsoft.com/office/powerpoint/2010/main" val="3295266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05136-1C7C-0A37-D5A3-B8382F462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B8CE81-E597-B284-7D85-EB2A3DDAD5CC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2E818-A0FD-16B1-8FCC-7A0DF3991B47}"/>
              </a:ext>
            </a:extLst>
          </p:cNvPr>
          <p:cNvSpPr txBox="1"/>
          <p:nvPr/>
        </p:nvSpPr>
        <p:spPr>
          <a:xfrm>
            <a:off x="638880" y="1825814"/>
            <a:ext cx="759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</a:t>
            </a:r>
            <a:r>
              <a:rPr lang="en-US" sz="2800" b="1" u="sng" dirty="0"/>
              <a:t>unload [module] / module purge </a:t>
            </a:r>
            <a:endParaRPr lang="en-US" sz="2800" b="1" u="sng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AE3AE-A416-CF1D-F7C9-F918344BC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76" y="3033341"/>
            <a:ext cx="8025049" cy="13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1B64-B634-D161-5FE1-4D7D9C9B6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4FB7-3A82-4304-EBCB-06BF7D2A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53" y="29392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Call Advanced Computing Projects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06CE8-7299-4996-1612-C33FAC9F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3480"/>
            <a:ext cx="10515600" cy="1567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98135-5EAC-FBD3-2D31-C4B384888A44}"/>
              </a:ext>
            </a:extLst>
          </p:cNvPr>
          <p:cNvSpPr txBox="1"/>
          <p:nvPr/>
        </p:nvSpPr>
        <p:spPr>
          <a:xfrm>
            <a:off x="1106997" y="4084191"/>
            <a:ext cx="997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MA" altLang="en-MA" b="1" dirty="0">
                <a:solidFill>
                  <a:srgbClr val="000000"/>
                </a:solidFill>
                <a:latin typeface="Arial" panose="020B0604020202020204" pitchFamily="34" charset="0"/>
              </a:rPr>
              <a:t>Need more power?</a:t>
            </a:r>
            <a:r>
              <a:rPr lang="en-MA" altLang="en-MA" dirty="0">
                <a:solidFill>
                  <a:srgbClr val="000000"/>
                </a:solidFill>
                <a:latin typeface="Arial" panose="020B0604020202020204" pitchFamily="34" charset="0"/>
              </a:rPr>
              <a:t> Apply to </a:t>
            </a:r>
            <a:r>
              <a:rPr lang="en-MA" altLang="en-MA" b="1" dirty="0">
                <a:solidFill>
                  <a:srgbClr val="000000"/>
                </a:solidFill>
                <a:latin typeface="Arial" panose="020B0604020202020204" pitchFamily="34" charset="0"/>
              </a:rPr>
              <a:t>EuroHPC</a:t>
            </a:r>
            <a:r>
              <a:rPr lang="en-MA" altLang="en-MA" dirty="0">
                <a:solidFill>
                  <a:srgbClr val="000000"/>
                </a:solidFill>
                <a:latin typeface="Arial" panose="020B0604020202020204" pitchFamily="34" charset="0"/>
              </a:rPr>
              <a:t> for access to European Tier-0 supercomputers (LUMI, Leonardo, etc.).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MA" altLang="en-MA" b="1" dirty="0">
                <a:solidFill>
                  <a:srgbClr val="000000"/>
                </a:solidFill>
                <a:latin typeface="Arial" panose="020B0604020202020204" pitchFamily="34" charset="0"/>
              </a:rPr>
              <a:t>Industry/Commercial?</a:t>
            </a:r>
            <a:r>
              <a:rPr lang="en-MA" altLang="en-MA" dirty="0">
                <a:solidFill>
                  <a:srgbClr val="000000"/>
                </a:solidFill>
                <a:latin typeface="Arial" panose="020B0604020202020204" pitchFamily="34" charset="0"/>
              </a:rPr>
              <a:t> Computing resources can be purchased directly for private R&amp;D or pre-competitive innovation.</a:t>
            </a:r>
            <a:endParaRPr lang="en-MA" altLang="en-MA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F2FAB-ECE7-AA97-1EB0-C46B141E512A}"/>
              </a:ext>
            </a:extLst>
          </p:cNvPr>
          <p:cNvSpPr txBox="1"/>
          <p:nvPr/>
        </p:nvSpPr>
        <p:spPr>
          <a:xfrm>
            <a:off x="3047011" y="326056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A" dirty="0"/>
              <a:t>https://myfct.fct.pt/MyFCT/homepage.aspx</a:t>
            </a:r>
          </a:p>
        </p:txBody>
      </p:sp>
    </p:spTree>
    <p:extLst>
      <p:ext uri="{BB962C8B-B14F-4D97-AF65-F5344CB8AC3E}">
        <p14:creationId xmlns:p14="http://schemas.microsoft.com/office/powerpoint/2010/main" val="25228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9C8BF-6508-CFCB-904E-6DF40C20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8F3E-E0FF-2D44-B0F3-80DDFBCB6D4C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Good practices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1754F9-7079-2A6E-CEC8-D4927AD795CE}"/>
              </a:ext>
            </a:extLst>
          </p:cNvPr>
          <p:cNvSpPr txBox="1"/>
          <p:nvPr/>
        </p:nvSpPr>
        <p:spPr>
          <a:xfrm>
            <a:off x="565608" y="1659118"/>
            <a:ext cx="112461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“Computing time</a:t>
            </a:r>
          </a:p>
          <a:p>
            <a:r>
              <a:rPr lang="en-US" dirty="0"/>
              <a:t>The available hours in your project can be seen in the user portal (projects tab in the sidebar) or by running </a:t>
            </a:r>
            <a:r>
              <a:rPr lang="en-US" b="1" i="1" dirty="0"/>
              <a:t>billing</a:t>
            </a:r>
            <a:r>
              <a:rPr lang="en-US" dirty="0"/>
              <a:t> in any of the login nodes. To check the disk quota in all your projects you can run </a:t>
            </a:r>
            <a:r>
              <a:rPr lang="en-US" b="1" i="1" dirty="0" err="1"/>
              <a:t>quotaprojects</a:t>
            </a:r>
            <a:r>
              <a:rPr lang="en-US" dirty="0"/>
              <a:t>. To get the quota information of your home you can run </a:t>
            </a:r>
            <a:r>
              <a:rPr lang="en-US" b="1" i="1" dirty="0" err="1"/>
              <a:t>quotahome</a:t>
            </a:r>
            <a:r>
              <a:rPr lang="en-US" dirty="0"/>
              <a:t>. These commands are also present at login time.</a:t>
            </a:r>
          </a:p>
          <a:p>
            <a:endParaRPr lang="en-US" dirty="0"/>
          </a:p>
          <a:p>
            <a:r>
              <a:rPr lang="en-US" sz="2800" dirty="0"/>
              <a:t>Node exclusivity</a:t>
            </a:r>
          </a:p>
          <a:p>
            <a:r>
              <a:rPr lang="en-US" dirty="0"/>
              <a:t>In Deucalion all nodes are exclusive (apart from the </a:t>
            </a:r>
            <a:r>
              <a:rPr lang="en-US" dirty="0" err="1"/>
              <a:t>ooda</a:t>
            </a:r>
            <a:r>
              <a:rPr lang="en-US" dirty="0"/>
              <a:t> partition and the GPU partitions). This means that if you only request one core from a CPU machine you will still get billed the whole 48/128 (ARM/x86, respectively). In the GPU nodes resources are shared (unless you set #SBATCH --exclusive in your batch script).”</a:t>
            </a:r>
          </a:p>
          <a:p>
            <a:endParaRPr lang="en-US" dirty="0"/>
          </a:p>
          <a:p>
            <a:pPr algn="r"/>
            <a:r>
              <a:rPr lang="en-US" dirty="0"/>
              <a:t>From the Deucalion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356607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A1887-4EA5-4E69-45A0-19C9996E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DB80-12E3-F34A-A773-0C4DABC108A0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Good practices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C21921-2A8A-35D9-5054-19F0979BD6F8}"/>
              </a:ext>
            </a:extLst>
          </p:cNvPr>
          <p:cNvSpPr txBox="1"/>
          <p:nvPr/>
        </p:nvSpPr>
        <p:spPr>
          <a:xfrm>
            <a:off x="565608" y="1659118"/>
            <a:ext cx="11246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“User storage</a:t>
            </a:r>
          </a:p>
          <a:p>
            <a:r>
              <a:rPr lang="en-US" dirty="0"/>
              <a:t>The users have a quota of 25GB and 25000 files in their /home directory, they are </a:t>
            </a:r>
            <a:r>
              <a:rPr lang="en-US" b="1" dirty="0"/>
              <a:t>NOT</a:t>
            </a:r>
            <a:r>
              <a:rPr lang="en-US" dirty="0"/>
              <a:t> allowed to use more storage.</a:t>
            </a:r>
          </a:p>
          <a:p>
            <a:r>
              <a:rPr lang="en-US" dirty="0"/>
              <a:t>The users </a:t>
            </a:r>
            <a:r>
              <a:rPr lang="en-US" b="1" dirty="0"/>
              <a:t>MUST</a:t>
            </a:r>
            <a:r>
              <a:rPr lang="en-US" dirty="0"/>
              <a:t> run jobs only in /projects/$project, $project represents the project respective name.</a:t>
            </a:r>
          </a:p>
          <a:p>
            <a:r>
              <a:rPr lang="en-US" dirty="0"/>
              <a:t>”</a:t>
            </a:r>
          </a:p>
          <a:p>
            <a:endParaRPr lang="en-US" dirty="0"/>
          </a:p>
          <a:p>
            <a:pPr algn="r"/>
            <a:r>
              <a:rPr lang="en-US" dirty="0"/>
              <a:t>From the Deucalion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190984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95FD-7DED-697F-C61F-366317B10190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Good practices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50698B-E850-0B57-B89A-CFD9B420E9E9}"/>
              </a:ext>
            </a:extLst>
          </p:cNvPr>
          <p:cNvSpPr txBox="1"/>
          <p:nvPr/>
        </p:nvSpPr>
        <p:spPr>
          <a:xfrm>
            <a:off x="565608" y="1659118"/>
            <a:ext cx="112461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Working area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Create an area (</a:t>
            </a:r>
            <a:r>
              <a:rPr lang="en-US" sz="2800" dirty="0" err="1"/>
              <a:t>my_working_dir</a:t>
            </a:r>
            <a:r>
              <a:rPr lang="en-US" sz="2800" dirty="0"/>
              <a:t>) for your projects in </a:t>
            </a:r>
            <a:r>
              <a:rPr lang="en-US" sz="2400" b="1" i="1" dirty="0"/>
              <a:t>/projects/F202500006HPCVLABUALG/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dirty="0"/>
              <a:t>To make it easier, do:</a:t>
            </a:r>
            <a:br>
              <a:rPr lang="en-US" sz="2800" dirty="0"/>
            </a:br>
            <a:r>
              <a:rPr lang="en-US" sz="2400" b="1" i="1" dirty="0"/>
              <a:t>echo "export PROJECT=/projects/F202500006HPCVLABUALG" &gt;&gt; .</a:t>
            </a:r>
            <a:r>
              <a:rPr lang="en-US" sz="2400" b="1" i="1" dirty="0" err="1"/>
              <a:t>bashrc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And from that moment onwards, do</a:t>
            </a:r>
          </a:p>
          <a:p>
            <a:r>
              <a:rPr lang="en-US" sz="2400" dirty="0"/>
              <a:t>$ cd $PROJECT/&lt;</a:t>
            </a:r>
            <a:r>
              <a:rPr lang="en-US" sz="2400" dirty="0" err="1"/>
              <a:t>my_working_dir</a:t>
            </a:r>
            <a:r>
              <a:rPr lang="en-US" sz="2400" dirty="0"/>
              <a:t>&gt;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3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35E2B-9152-745F-9148-87A7F7DDA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29DB7-1A62-1C48-E52D-49B96A07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16" y="92357"/>
            <a:ext cx="7680985" cy="5529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77204-FA37-3DD7-A2FE-BA980693FED2}"/>
              </a:ext>
            </a:extLst>
          </p:cNvPr>
          <p:cNvSpPr txBox="1"/>
          <p:nvPr/>
        </p:nvSpPr>
        <p:spPr>
          <a:xfrm>
            <a:off x="1267574" y="489097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DCCAD-8E48-9953-DCEA-A8B05BE5956D}"/>
              </a:ext>
            </a:extLst>
          </p:cNvPr>
          <p:cNvSpPr txBox="1"/>
          <p:nvPr/>
        </p:nvSpPr>
        <p:spPr>
          <a:xfrm>
            <a:off x="1264910" y="1910588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5B12E1A-459B-8A2E-2781-740230D9E715}"/>
              </a:ext>
            </a:extLst>
          </p:cNvPr>
          <p:cNvSpPr/>
          <p:nvPr/>
        </p:nvSpPr>
        <p:spPr>
          <a:xfrm>
            <a:off x="1066263" y="567990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66CD4AD-843E-3C0B-3573-BE0CEF49F91A}"/>
              </a:ext>
            </a:extLst>
          </p:cNvPr>
          <p:cNvSpPr/>
          <p:nvPr/>
        </p:nvSpPr>
        <p:spPr>
          <a:xfrm>
            <a:off x="1066263" y="1989481"/>
            <a:ext cx="972879" cy="765545"/>
          </a:xfrm>
          <a:prstGeom prst="wedgeEllipseCallout">
            <a:avLst>
              <a:gd name="adj1" fmla="val 126708"/>
              <a:gd name="adj2" fmla="val -6250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483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804A-9FE0-A9E3-6F07-3EB3C15B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D7CD-E886-494D-8D76-EE3261422691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Good practices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79B34C-5126-B8BE-72FF-4E5E1B687C4F}"/>
              </a:ext>
            </a:extLst>
          </p:cNvPr>
          <p:cNvSpPr txBox="1"/>
          <p:nvPr/>
        </p:nvSpPr>
        <p:spPr>
          <a:xfrm>
            <a:off x="565608" y="1659118"/>
            <a:ext cx="11246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Do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run</a:t>
            </a:r>
            <a:r>
              <a:rPr lang="pt-PT" sz="2800" dirty="0"/>
              <a:t> jobs on </a:t>
            </a:r>
            <a:r>
              <a:rPr lang="pt-PT" sz="2800" dirty="0" err="1"/>
              <a:t>the</a:t>
            </a:r>
            <a:r>
              <a:rPr lang="pt-PT" sz="2800" dirty="0"/>
              <a:t> login nodes.</a:t>
            </a:r>
            <a:br>
              <a:rPr lang="pt-PT" sz="2800" dirty="0"/>
            </a:br>
            <a:r>
              <a:rPr lang="pt-PT" sz="2800" dirty="0" err="1"/>
              <a:t>If</a:t>
            </a:r>
            <a:r>
              <a:rPr lang="pt-PT" sz="2800" dirty="0"/>
              <a:t> </a:t>
            </a:r>
            <a:r>
              <a:rPr lang="pt-PT" sz="2800" dirty="0" err="1"/>
              <a:t>you</a:t>
            </a:r>
            <a:r>
              <a:rPr lang="pt-PT" sz="2800" dirty="0"/>
              <a:t> </a:t>
            </a:r>
            <a:r>
              <a:rPr lang="pt-PT" sz="2800" dirty="0" err="1"/>
              <a:t>need</a:t>
            </a:r>
            <a:r>
              <a:rPr lang="pt-PT" sz="2800" dirty="0"/>
              <a:t> to </a:t>
            </a:r>
            <a:r>
              <a:rPr lang="pt-PT" sz="2800" dirty="0" err="1"/>
              <a:t>try</a:t>
            </a:r>
            <a:r>
              <a:rPr lang="pt-PT" sz="2800" dirty="0"/>
              <a:t> a </a:t>
            </a:r>
            <a:r>
              <a:rPr lang="pt-PT" sz="2800" dirty="0" err="1"/>
              <a:t>small</a:t>
            </a:r>
            <a:r>
              <a:rPr lang="pt-PT" sz="2800" dirty="0"/>
              <a:t> exemple, use </a:t>
            </a:r>
            <a:r>
              <a:rPr lang="pt-PT" sz="2800" b="1" i="1" dirty="0" err="1"/>
              <a:t>salloc</a:t>
            </a:r>
            <a:r>
              <a:rPr lang="pt-PT" sz="2800" dirty="0"/>
              <a:t> </a:t>
            </a:r>
            <a:r>
              <a:rPr lang="pt-PT" sz="2800" dirty="0" err="1"/>
              <a:t>or</a:t>
            </a:r>
            <a:r>
              <a:rPr lang="pt-PT" sz="2800" dirty="0"/>
              <a:t> </a:t>
            </a:r>
            <a:r>
              <a:rPr lang="pt-PT" sz="2800" b="1" i="1" dirty="0" err="1"/>
              <a:t>srun</a:t>
            </a:r>
            <a:r>
              <a:rPr lang="pt-PT" sz="2800" dirty="0"/>
              <a:t> </a:t>
            </a:r>
          </a:p>
          <a:p>
            <a:endParaRPr lang="pt-PT" sz="2800" u="sng" dirty="0"/>
          </a:p>
          <a:p>
            <a:r>
              <a:rPr lang="pt-PT" sz="2800" dirty="0"/>
              <a:t>Look for </a:t>
            </a:r>
            <a:r>
              <a:rPr lang="pt-PT" sz="2800" dirty="0" err="1"/>
              <a:t>Interactive</a:t>
            </a:r>
            <a:r>
              <a:rPr lang="pt-PT" sz="2800" dirty="0"/>
              <a:t> </a:t>
            </a:r>
            <a:r>
              <a:rPr lang="pt-PT" sz="2800" dirty="0" err="1"/>
              <a:t>Slurm</a:t>
            </a:r>
            <a:r>
              <a:rPr lang="pt-PT" sz="2800" dirty="0"/>
              <a:t> jobs (</a:t>
            </a:r>
            <a:r>
              <a:rPr lang="pt-PT" sz="2400" dirty="0" err="1">
                <a:hlinkClick r:id="rId2"/>
              </a:rPr>
              <a:t>Overview</a:t>
            </a:r>
            <a:r>
              <a:rPr lang="pt-PT" sz="2400" dirty="0">
                <a:hlinkClick r:id="rId2"/>
              </a:rPr>
              <a:t> - </a:t>
            </a:r>
            <a:r>
              <a:rPr lang="pt-PT" sz="2400" dirty="0" err="1">
                <a:hlinkClick r:id="rId2"/>
              </a:rPr>
              <a:t>Deucalion</a:t>
            </a:r>
            <a:r>
              <a:rPr lang="pt-PT" sz="2400" dirty="0">
                <a:hlinkClick r:id="rId2"/>
              </a:rPr>
              <a:t> </a:t>
            </a:r>
            <a:r>
              <a:rPr lang="pt-PT" sz="2400" dirty="0" err="1">
                <a:hlinkClick r:id="rId2"/>
              </a:rPr>
              <a:t>User</a:t>
            </a:r>
            <a:r>
              <a:rPr lang="pt-PT" sz="2400" dirty="0">
                <a:hlinkClick r:id="rId2"/>
              </a:rPr>
              <a:t> Guide</a:t>
            </a:r>
            <a:r>
              <a:rPr lang="pt-PT" sz="2400" dirty="0"/>
              <a:t>)</a:t>
            </a:r>
            <a:endParaRPr lang="en-US" sz="2400" b="1" i="1" dirty="0"/>
          </a:p>
          <a:p>
            <a:pPr marL="457200" indent="-45720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41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11687-64F5-3221-8958-D98D0E9A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96463C4-1664-1D3B-F34E-93CD47EB8439}"/>
              </a:ext>
            </a:extLst>
          </p:cNvPr>
          <p:cNvSpPr txBox="1"/>
          <p:nvPr/>
        </p:nvSpPr>
        <p:spPr>
          <a:xfrm>
            <a:off x="2238419" y="239599"/>
            <a:ext cx="881304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The “Small Files” Trap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0B78B-F9D7-D97B-67BB-2875D18EA5BD}"/>
              </a:ext>
            </a:extLst>
          </p:cNvPr>
          <p:cNvSpPr txBox="1"/>
          <p:nvPr/>
        </p:nvSpPr>
        <p:spPr>
          <a:xfrm>
            <a:off x="1588060" y="1664293"/>
            <a:ext cx="9015879" cy="3529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Standa</a:t>
            </a: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rd Way: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We use module load for system tools (Compilers, MPI). It’s great.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Problem: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For Python, we tend to create </a:t>
            </a:r>
            <a:r>
              <a:rPr lang="en-US" sz="2000" u="sng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virtual environments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Bottleneck: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A simple environment creates thousands of tiny files.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Deucalion uses 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Lustre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(Parallel File System).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Lustre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is optimized for large files, not thousands of tiny ones.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Result: Slow loading times, stressed metadata servers, and “angry sysadmins”.</a:t>
            </a:r>
          </a:p>
          <a:p>
            <a:pPr marL="0" lvl="0" indent="0" algn="l">
              <a:lnSpc>
                <a:spcPts val="293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8748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4EB0-2C46-2CD0-8CC3-7C35E835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AB3D8F2-2F40-C0F1-CDD1-DA9F9C35FE96}"/>
              </a:ext>
            </a:extLst>
          </p:cNvPr>
          <p:cNvSpPr txBox="1"/>
          <p:nvPr/>
        </p:nvSpPr>
        <p:spPr>
          <a:xfrm>
            <a:off x="2238419" y="239599"/>
            <a:ext cx="881304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The “Small Files” Trap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D695B2F-FF87-BBAC-94A4-55BC68B5B757}"/>
              </a:ext>
            </a:extLst>
          </p:cNvPr>
          <p:cNvSpPr txBox="1"/>
          <p:nvPr/>
        </p:nvSpPr>
        <p:spPr>
          <a:xfrm>
            <a:off x="1588060" y="1153999"/>
            <a:ext cx="9015879" cy="49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Best</a:t>
            </a: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Practice: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Encapsulate your environment into a single .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sif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file.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Why?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1 Environment = 1 File.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Performance: Near Instant startup.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Portability: Mov</a:t>
            </a:r>
            <a:r>
              <a:rPr lang="en-US" sz="2000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lang="en-US" sz="2000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000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nywh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ere.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"</a:t>
            </a:r>
            <a:r>
              <a:rPr lang="en-US" sz="2000" b="1" u="none" strike="noStrike" dirty="0" err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Fakeroot</a:t>
            </a: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" Hurdle: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To build a container (install packages inside it), you need root permissions.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On HPC, we use --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fakeroot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(simulated root) to build images safely.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Note: You will need to request this permission or build on your own machine and upload.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93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43047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9F14A-0A40-02C9-F0D8-EC4414E1C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AB1C14-5F10-62F3-2AD9-F916B1150CC9}"/>
              </a:ext>
            </a:extLst>
          </p:cNvPr>
          <p:cNvGrpSpPr/>
          <p:nvPr/>
        </p:nvGrpSpPr>
        <p:grpSpPr>
          <a:xfrm>
            <a:off x="744841" y="1073235"/>
            <a:ext cx="1808354" cy="358321"/>
            <a:chOff x="0" y="0"/>
            <a:chExt cx="1281756" cy="22421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87E881D-F434-DC3D-3459-B967375F6E11}"/>
                </a:ext>
              </a:extLst>
            </p:cNvPr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3595" y="0"/>
                  </a:moveTo>
                  <a:lnTo>
                    <a:pt x="1228161" y="0"/>
                  </a:lnTo>
                  <a:cubicBezTo>
                    <a:pt x="1257761" y="0"/>
                    <a:pt x="1281756" y="23995"/>
                    <a:pt x="1281756" y="53595"/>
                  </a:cubicBezTo>
                  <a:lnTo>
                    <a:pt x="1281756" y="170616"/>
                  </a:lnTo>
                  <a:cubicBezTo>
                    <a:pt x="1281756" y="200216"/>
                    <a:pt x="1257761" y="224211"/>
                    <a:pt x="1228161" y="224211"/>
                  </a:cubicBezTo>
                  <a:lnTo>
                    <a:pt x="53595" y="224211"/>
                  </a:lnTo>
                  <a:cubicBezTo>
                    <a:pt x="23995" y="224211"/>
                    <a:pt x="0" y="200216"/>
                    <a:pt x="0" y="170616"/>
                  </a:cubicBezTo>
                  <a:lnTo>
                    <a:pt x="0" y="53595"/>
                  </a:lnTo>
                  <a:cubicBezTo>
                    <a:pt x="0" y="23995"/>
                    <a:pt x="23995" y="0"/>
                    <a:pt x="535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MA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2714A9-CAB8-704C-6B38-E9A6E026CF83}"/>
                </a:ext>
              </a:extLst>
            </p:cNvPr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Step 1</a:t>
              </a:r>
            </a:p>
          </p:txBody>
        </p:sp>
      </p:grpSp>
      <p:sp>
        <p:nvSpPr>
          <p:cNvPr id="10" name="Freeform 14">
            <a:extLst>
              <a:ext uri="{FF2B5EF4-FFF2-40B4-BE49-F238E27FC236}">
                <a16:creationId xmlns:a16="http://schemas.microsoft.com/office/drawing/2014/main" id="{137BE66F-EC7E-472D-15F8-78F3565623B2}"/>
              </a:ext>
            </a:extLst>
          </p:cNvPr>
          <p:cNvSpPr/>
          <p:nvPr/>
        </p:nvSpPr>
        <p:spPr>
          <a:xfrm>
            <a:off x="2822946" y="1980412"/>
            <a:ext cx="6546107" cy="3324709"/>
          </a:xfrm>
          <a:custGeom>
            <a:avLst/>
            <a:gdLst/>
            <a:ahLst/>
            <a:cxnLst/>
            <a:rect l="l" t="t" r="r" b="b"/>
            <a:pathLst>
              <a:path w="6546107" h="3324709">
                <a:moveTo>
                  <a:pt x="0" y="0"/>
                </a:moveTo>
                <a:lnTo>
                  <a:pt x="6546107" y="0"/>
                </a:lnTo>
                <a:lnTo>
                  <a:pt x="6546107" y="3324708"/>
                </a:lnTo>
                <a:lnTo>
                  <a:pt x="0" y="3324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A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051D9822-DDD8-5334-ED5F-FB898064F69B}"/>
              </a:ext>
            </a:extLst>
          </p:cNvPr>
          <p:cNvSpPr txBox="1"/>
          <p:nvPr/>
        </p:nvSpPr>
        <p:spPr>
          <a:xfrm>
            <a:off x="4699352" y="123882"/>
            <a:ext cx="4240923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41"/>
              </a:lnSpc>
            </a:pPr>
            <a:r>
              <a:rPr lang="en-US" sz="7368" b="1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Singularity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0873277-5AAB-C541-D8AE-B5226AA3AF12}"/>
              </a:ext>
            </a:extLst>
          </p:cNvPr>
          <p:cNvSpPr txBox="1"/>
          <p:nvPr/>
        </p:nvSpPr>
        <p:spPr>
          <a:xfrm>
            <a:off x="1037554" y="1577352"/>
            <a:ext cx="8331499" cy="33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7"/>
              </a:lnSpc>
              <a:spcBef>
                <a:spcPct val="0"/>
              </a:spcBef>
            </a:pPr>
            <a:r>
              <a:rPr lang="en-US" sz="1969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1969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reate a Definition File (</a:t>
            </a:r>
            <a:r>
              <a:rPr lang="en-US" sz="1969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my_recipe.def</a:t>
            </a:r>
            <a:r>
              <a:rPr lang="en-US" sz="1969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3323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451F-9665-B4F6-4947-CCDBC5866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ED3FFA7-2887-3CA0-DB00-982DC11A3CD8}"/>
              </a:ext>
            </a:extLst>
          </p:cNvPr>
          <p:cNvGrpSpPr/>
          <p:nvPr/>
        </p:nvGrpSpPr>
        <p:grpSpPr>
          <a:xfrm>
            <a:off x="744841" y="1073235"/>
            <a:ext cx="1808354" cy="358321"/>
            <a:chOff x="0" y="0"/>
            <a:chExt cx="1281756" cy="22421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6397BDF-1D55-5A5D-47A7-9DEF0276D546}"/>
                </a:ext>
              </a:extLst>
            </p:cNvPr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3595" y="0"/>
                  </a:moveTo>
                  <a:lnTo>
                    <a:pt x="1228161" y="0"/>
                  </a:lnTo>
                  <a:cubicBezTo>
                    <a:pt x="1257761" y="0"/>
                    <a:pt x="1281756" y="23995"/>
                    <a:pt x="1281756" y="53595"/>
                  </a:cubicBezTo>
                  <a:lnTo>
                    <a:pt x="1281756" y="170616"/>
                  </a:lnTo>
                  <a:cubicBezTo>
                    <a:pt x="1281756" y="200216"/>
                    <a:pt x="1257761" y="224211"/>
                    <a:pt x="1228161" y="224211"/>
                  </a:cubicBezTo>
                  <a:lnTo>
                    <a:pt x="53595" y="224211"/>
                  </a:lnTo>
                  <a:cubicBezTo>
                    <a:pt x="23995" y="224211"/>
                    <a:pt x="0" y="200216"/>
                    <a:pt x="0" y="170616"/>
                  </a:cubicBezTo>
                  <a:lnTo>
                    <a:pt x="0" y="53595"/>
                  </a:lnTo>
                  <a:cubicBezTo>
                    <a:pt x="0" y="23995"/>
                    <a:pt x="23995" y="0"/>
                    <a:pt x="535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MA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B9AA43-24EA-B75E-81BC-2B8E264A5795}"/>
                </a:ext>
              </a:extLst>
            </p:cNvPr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Step 2</a:t>
              </a:r>
            </a:p>
          </p:txBody>
        </p:sp>
      </p:grpSp>
      <p:sp>
        <p:nvSpPr>
          <p:cNvPr id="12" name="TextBox 16">
            <a:extLst>
              <a:ext uri="{FF2B5EF4-FFF2-40B4-BE49-F238E27FC236}">
                <a16:creationId xmlns:a16="http://schemas.microsoft.com/office/drawing/2014/main" id="{B69CC99F-21B0-3B03-7653-EA13CAD2E237}"/>
              </a:ext>
            </a:extLst>
          </p:cNvPr>
          <p:cNvSpPr txBox="1"/>
          <p:nvPr/>
        </p:nvSpPr>
        <p:spPr>
          <a:xfrm>
            <a:off x="4699352" y="123882"/>
            <a:ext cx="4240923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41"/>
              </a:lnSpc>
            </a:pPr>
            <a:r>
              <a:rPr lang="en-US" sz="7368" b="1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Singularity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6735B069-9573-4BE3-0187-E46B438CD7D6}"/>
              </a:ext>
            </a:extLst>
          </p:cNvPr>
          <p:cNvSpPr txBox="1"/>
          <p:nvPr/>
        </p:nvSpPr>
        <p:spPr>
          <a:xfrm>
            <a:off x="1037554" y="1577352"/>
            <a:ext cx="8331499" cy="33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7"/>
              </a:lnSpc>
              <a:spcBef>
                <a:spcPct val="0"/>
              </a:spcBef>
            </a:pPr>
            <a:r>
              <a:rPr lang="en-US" sz="1969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1969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reate the container</a:t>
            </a: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id="{B867BF4C-24DC-0C92-4E6F-43B1765B8291}"/>
              </a:ext>
            </a:extLst>
          </p:cNvPr>
          <p:cNvSpPr/>
          <p:nvPr/>
        </p:nvSpPr>
        <p:spPr>
          <a:xfrm>
            <a:off x="1619896" y="2922008"/>
            <a:ext cx="10399833" cy="506992"/>
          </a:xfrm>
          <a:custGeom>
            <a:avLst/>
            <a:gdLst/>
            <a:ahLst/>
            <a:cxnLst/>
            <a:rect l="l" t="t" r="r" b="b"/>
            <a:pathLst>
              <a:path w="10399833" h="506992">
                <a:moveTo>
                  <a:pt x="0" y="0"/>
                </a:moveTo>
                <a:lnTo>
                  <a:pt x="10399833" y="0"/>
                </a:lnTo>
                <a:lnTo>
                  <a:pt x="10399833" y="506992"/>
                </a:lnTo>
                <a:lnTo>
                  <a:pt x="0" y="50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699525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35655-6869-0809-88A6-F942E275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6">
            <a:extLst>
              <a:ext uri="{FF2B5EF4-FFF2-40B4-BE49-F238E27FC236}">
                <a16:creationId xmlns:a16="http://schemas.microsoft.com/office/drawing/2014/main" id="{8B9DB332-B602-5A13-42F0-7A217C8A8D5C}"/>
              </a:ext>
            </a:extLst>
          </p:cNvPr>
          <p:cNvSpPr txBox="1"/>
          <p:nvPr/>
        </p:nvSpPr>
        <p:spPr>
          <a:xfrm>
            <a:off x="3479470" y="123882"/>
            <a:ext cx="5460805" cy="806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  <a:spcBef>
                <a:spcPct val="0"/>
              </a:spcBef>
            </a:pPr>
            <a:r>
              <a:rPr lang="en-US" sz="3600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Connect to </a:t>
            </a:r>
            <a:r>
              <a:rPr lang="en-US" sz="3600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Jupyter</a:t>
            </a:r>
            <a:endParaRPr lang="en-US" sz="3600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69291BE-F48F-0C98-1940-377F2E7787DD}"/>
              </a:ext>
            </a:extLst>
          </p:cNvPr>
          <p:cNvSpPr txBox="1"/>
          <p:nvPr/>
        </p:nvSpPr>
        <p:spPr>
          <a:xfrm>
            <a:off x="848052" y="1088790"/>
            <a:ext cx="9015879" cy="212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</a:t>
            </a: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Open OnDemand doesn't know about your</a:t>
            </a:r>
            <a:r>
              <a:rPr lang="en-US" sz="2000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sif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file automatically.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Solution: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Create a Custom Kernel.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Run this ONCE inside the terminal: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93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4CE7FF2-DBF9-121D-B4B7-01B66E0417B7}"/>
              </a:ext>
            </a:extLst>
          </p:cNvPr>
          <p:cNvSpPr/>
          <p:nvPr/>
        </p:nvSpPr>
        <p:spPr>
          <a:xfrm>
            <a:off x="559242" y="2573658"/>
            <a:ext cx="11301259" cy="2133113"/>
          </a:xfrm>
          <a:custGeom>
            <a:avLst/>
            <a:gdLst/>
            <a:ahLst/>
            <a:cxnLst/>
            <a:rect l="l" t="t" r="r" b="b"/>
            <a:pathLst>
              <a:path w="11301259" h="2133113">
                <a:moveTo>
                  <a:pt x="0" y="0"/>
                </a:moveTo>
                <a:lnTo>
                  <a:pt x="11301259" y="0"/>
                </a:lnTo>
                <a:lnTo>
                  <a:pt x="11301259" y="2133113"/>
                </a:lnTo>
                <a:lnTo>
                  <a:pt x="0" y="2133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A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DADE6F2-EF3A-21F9-924A-547C2B81C538}"/>
              </a:ext>
            </a:extLst>
          </p:cNvPr>
          <p:cNvSpPr txBox="1"/>
          <p:nvPr/>
        </p:nvSpPr>
        <p:spPr>
          <a:xfrm>
            <a:off x="848051" y="4706771"/>
            <a:ext cx="9015879" cy="106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Outcome: 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customenv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" now appears in the 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Jupyter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Dropdown menu.</a:t>
            </a:r>
          </a:p>
          <a:p>
            <a:pPr marL="0" lvl="0" indent="0" algn="l">
              <a:lnSpc>
                <a:spcPts val="293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88454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BA93F-A841-E952-51CE-B32C4FDA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6">
            <a:extLst>
              <a:ext uri="{FF2B5EF4-FFF2-40B4-BE49-F238E27FC236}">
                <a16:creationId xmlns:a16="http://schemas.microsoft.com/office/drawing/2014/main" id="{26455A54-2D7E-B22B-8FF1-B2035B1335C4}"/>
              </a:ext>
            </a:extLst>
          </p:cNvPr>
          <p:cNvSpPr txBox="1"/>
          <p:nvPr/>
        </p:nvSpPr>
        <p:spPr>
          <a:xfrm>
            <a:off x="3479470" y="123882"/>
            <a:ext cx="5460805" cy="806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  <a:spcBef>
                <a:spcPct val="0"/>
              </a:spcBef>
            </a:pPr>
            <a:r>
              <a:rPr lang="en-US" sz="3600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SLURM Jobs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2201966-FABA-776E-A170-31C087119B08}"/>
              </a:ext>
            </a:extLst>
          </p:cNvPr>
          <p:cNvSpPr txBox="1"/>
          <p:nvPr/>
        </p:nvSpPr>
        <p:spPr>
          <a:xfrm>
            <a:off x="936324" y="930449"/>
            <a:ext cx="5086291" cy="211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Interactive</a:t>
            </a: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Jobs (Foreground):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Command: 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salloc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srun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--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pty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... /bin/bash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Best for: Testing</a:t>
            </a:r>
            <a:r>
              <a:rPr lang="en-US" sz="2000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scripts in the terminal before scaling up.</a:t>
            </a:r>
          </a:p>
          <a:p>
            <a:pPr marL="0" lvl="0" indent="0" algn="l">
              <a:lnSpc>
                <a:spcPts val="293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3F09633-6C64-3861-470F-EFCA614407C2}"/>
              </a:ext>
            </a:extLst>
          </p:cNvPr>
          <p:cNvSpPr txBox="1"/>
          <p:nvPr/>
        </p:nvSpPr>
        <p:spPr>
          <a:xfrm>
            <a:off x="979547" y="2747981"/>
            <a:ext cx="5116453" cy="211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u="none" strike="noStrike" dirty="0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Batch Jobs (Background):</a:t>
            </a: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Command: 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sbatch</a:t>
            </a: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u="none" strike="noStrike" dirty="0" err="1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script.sh</a:t>
            </a: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601" lvl="2" indent="-287867" algn="l">
              <a:lnSpc>
                <a:spcPts val="2800"/>
              </a:lnSpc>
              <a:spcBef>
                <a:spcPct val="0"/>
              </a:spcBef>
              <a:buFont typeface="Arial"/>
              <a:buChar char="⚬"/>
            </a:pPr>
            <a:r>
              <a:rPr lang="en-US" sz="2000" u="none" strike="noStrike" dirty="0">
                <a:solidFill>
                  <a:srgbClr val="101010"/>
                </a:solidFill>
                <a:latin typeface="Montserrat"/>
                <a:ea typeface="Montserrat"/>
                <a:cs typeface="Montserrat"/>
                <a:sym typeface="Montserrat"/>
              </a:rPr>
              <a:t>Best for: Production runs, long trainings, heavy BLAST jobs.</a:t>
            </a:r>
          </a:p>
          <a:p>
            <a:pPr marL="0" lvl="0" indent="0" algn="l">
              <a:lnSpc>
                <a:spcPts val="293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6B50007-EAAA-D403-FE93-7EDB40FF4FF4}"/>
              </a:ext>
            </a:extLst>
          </p:cNvPr>
          <p:cNvSpPr/>
          <p:nvPr/>
        </p:nvSpPr>
        <p:spPr>
          <a:xfrm>
            <a:off x="6369768" y="527165"/>
            <a:ext cx="5727230" cy="5050786"/>
          </a:xfrm>
          <a:custGeom>
            <a:avLst/>
            <a:gdLst/>
            <a:ahLst/>
            <a:cxnLst/>
            <a:rect l="l" t="t" r="r" b="b"/>
            <a:pathLst>
              <a:path w="5727230" h="5050786">
                <a:moveTo>
                  <a:pt x="0" y="0"/>
                </a:moveTo>
                <a:lnTo>
                  <a:pt x="5727230" y="0"/>
                </a:lnTo>
                <a:lnTo>
                  <a:pt x="5727230" y="5050786"/>
                </a:lnTo>
                <a:lnTo>
                  <a:pt x="0" y="5050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143992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470F1-3704-8744-6A08-BA084F62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Hello</a:t>
            </a:r>
            <a:r>
              <a:rPr lang="pt-PT" dirty="0"/>
              <a:t> </a:t>
            </a:r>
            <a:r>
              <a:rPr lang="pt-PT" dirty="0" err="1"/>
              <a:t>python</a:t>
            </a: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8AEBCC-3CB6-8E19-8F62-D6C6D3DE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8" y="1599109"/>
            <a:ext cx="11169636" cy="24175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53B1D3C-FC2F-96A3-FC9B-0C4CED03AA7E}"/>
              </a:ext>
            </a:extLst>
          </p:cNvPr>
          <p:cNvSpPr txBox="1"/>
          <p:nvPr/>
        </p:nvSpPr>
        <p:spPr>
          <a:xfrm>
            <a:off x="1256599" y="4100775"/>
            <a:ext cx="10198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Copy</a:t>
            </a:r>
            <a:r>
              <a:rPr lang="pt-PT" dirty="0"/>
              <a:t> hello.py and hello.sh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project</a:t>
            </a:r>
            <a:r>
              <a:rPr lang="pt-PT" dirty="0"/>
              <a:t> </a:t>
            </a:r>
            <a:r>
              <a:rPr lang="pt-PT" dirty="0" err="1"/>
              <a:t>directory</a:t>
            </a:r>
            <a:r>
              <a:rPr lang="pt-PT" dirty="0"/>
              <a:t>   </a:t>
            </a:r>
            <a:br>
              <a:rPr lang="pt-PT" dirty="0"/>
            </a:br>
            <a:r>
              <a:rPr lang="pt-PT" dirty="0"/>
              <a:t>Examine  hello.sh and </a:t>
            </a:r>
            <a:r>
              <a:rPr lang="pt-PT" dirty="0" err="1"/>
              <a:t>change</a:t>
            </a:r>
            <a:r>
              <a:rPr lang="pt-PT" dirty="0"/>
              <a:t> as </a:t>
            </a:r>
            <a:r>
              <a:rPr lang="pt-PT" dirty="0" err="1"/>
              <a:t>appropriate</a:t>
            </a:r>
            <a:endParaRPr lang="pt-PT" dirty="0"/>
          </a:p>
          <a:p>
            <a:r>
              <a:rPr lang="pt-PT" dirty="0" err="1"/>
              <a:t>Run</a:t>
            </a:r>
            <a:r>
              <a:rPr lang="pt-PT" dirty="0"/>
              <a:t>:</a:t>
            </a:r>
          </a:p>
          <a:p>
            <a:r>
              <a:rPr lang="pt-PT" dirty="0"/>
              <a:t>$ </a:t>
            </a:r>
            <a:r>
              <a:rPr lang="pt-PT" dirty="0" err="1"/>
              <a:t>sbatch</a:t>
            </a:r>
            <a:r>
              <a:rPr lang="pt-PT" dirty="0"/>
              <a:t> hello.sh </a:t>
            </a:r>
          </a:p>
          <a:p>
            <a:r>
              <a:rPr lang="pt-PT" dirty="0"/>
              <a:t>and examine </a:t>
            </a:r>
            <a:r>
              <a:rPr lang="pt-PT" dirty="0" err="1"/>
              <a:t>the</a:t>
            </a:r>
            <a:r>
              <a:rPr lang="pt-PT" dirty="0"/>
              <a:t> .out and .</a:t>
            </a:r>
            <a:r>
              <a:rPr lang="pt-PT" dirty="0" err="1"/>
              <a:t>err</a:t>
            </a:r>
            <a:r>
              <a:rPr lang="pt-PT" dirty="0"/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375714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72E34-EDCB-215F-21B9-A08916FB1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9E7FD-CBB1-FAC9-AAB4-0B77EDB3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Hello</a:t>
            </a:r>
            <a:r>
              <a:rPr lang="pt-PT" dirty="0"/>
              <a:t> 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409924-26FD-E33F-1E53-0D4102600013}"/>
              </a:ext>
            </a:extLst>
          </p:cNvPr>
          <p:cNvSpPr txBox="1"/>
          <p:nvPr/>
        </p:nvSpPr>
        <p:spPr>
          <a:xfrm>
            <a:off x="996677" y="4246631"/>
            <a:ext cx="10198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Copy</a:t>
            </a:r>
            <a:r>
              <a:rPr lang="pt-PT" dirty="0"/>
              <a:t> </a:t>
            </a:r>
            <a:r>
              <a:rPr lang="pt-PT" dirty="0" err="1"/>
              <a:t>hello.c</a:t>
            </a:r>
            <a:r>
              <a:rPr lang="pt-PT" dirty="0"/>
              <a:t> and hello.sh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project</a:t>
            </a:r>
            <a:r>
              <a:rPr lang="pt-PT" dirty="0"/>
              <a:t> </a:t>
            </a:r>
            <a:r>
              <a:rPr lang="pt-PT" dirty="0" err="1"/>
              <a:t>directory</a:t>
            </a:r>
            <a:r>
              <a:rPr lang="pt-PT" dirty="0"/>
              <a:t>   </a:t>
            </a:r>
            <a:br>
              <a:rPr lang="pt-PT" dirty="0"/>
            </a:br>
            <a:r>
              <a:rPr lang="pt-PT" dirty="0"/>
              <a:t>Examine  hello.sh and </a:t>
            </a:r>
            <a:r>
              <a:rPr lang="pt-PT" dirty="0" err="1"/>
              <a:t>change</a:t>
            </a:r>
            <a:r>
              <a:rPr lang="pt-PT" dirty="0"/>
              <a:t> as </a:t>
            </a:r>
            <a:r>
              <a:rPr lang="pt-PT" dirty="0" err="1"/>
              <a:t>appropriate</a:t>
            </a:r>
            <a:endParaRPr lang="pt-PT" dirty="0"/>
          </a:p>
          <a:p>
            <a:r>
              <a:rPr lang="pt-PT" dirty="0" err="1"/>
              <a:t>Run</a:t>
            </a:r>
            <a:r>
              <a:rPr lang="pt-PT" dirty="0"/>
              <a:t>:</a:t>
            </a:r>
          </a:p>
          <a:p>
            <a:r>
              <a:rPr lang="pt-PT" dirty="0"/>
              <a:t>$ </a:t>
            </a:r>
            <a:r>
              <a:rPr lang="pt-PT" dirty="0" err="1"/>
              <a:t>sbatch</a:t>
            </a:r>
            <a:r>
              <a:rPr lang="pt-PT" dirty="0"/>
              <a:t> hello.sh</a:t>
            </a:r>
          </a:p>
          <a:p>
            <a:r>
              <a:rPr lang="pt-PT" dirty="0"/>
              <a:t>and examine </a:t>
            </a:r>
            <a:r>
              <a:rPr lang="pt-PT" dirty="0" err="1"/>
              <a:t>the</a:t>
            </a:r>
            <a:r>
              <a:rPr lang="pt-PT" dirty="0"/>
              <a:t> .out and .</a:t>
            </a:r>
            <a:r>
              <a:rPr lang="pt-PT" dirty="0" err="1"/>
              <a:t>err</a:t>
            </a:r>
            <a:r>
              <a:rPr lang="pt-PT" dirty="0"/>
              <a:t> files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E2650A-AE94-D0CB-8E87-DF4B6AA92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3" y="1578875"/>
            <a:ext cx="11331776" cy="24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7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4B91-F05F-5BEB-3321-4CE00E6CA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93EE-2A93-B712-8BD6-008D0CB57986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1FD3D-F648-3EEB-1D2F-6BE7182F4326}"/>
              </a:ext>
            </a:extLst>
          </p:cNvPr>
          <p:cNvSpPr txBox="1"/>
          <p:nvPr/>
        </p:nvSpPr>
        <p:spPr>
          <a:xfrm>
            <a:off x="1278673" y="1479395"/>
            <a:ext cx="9991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Software used in the presentation:</a:t>
            </a:r>
          </a:p>
          <a:p>
            <a:pPr marL="285750" indent="-285750">
              <a:buFontTx/>
              <a:buChar char="-"/>
            </a:pPr>
            <a:r>
              <a:rPr lang="en-US" sz="2400" noProof="0" dirty="0" err="1"/>
              <a:t>mobaxterm</a:t>
            </a:r>
            <a:r>
              <a:rPr lang="en-US" sz="2400" noProof="0" dirty="0"/>
              <a:t>, </a:t>
            </a:r>
            <a:r>
              <a:rPr lang="en-US" sz="2400" noProof="0" dirty="0" err="1"/>
              <a:t>vscode</a:t>
            </a:r>
            <a:endParaRPr lang="en-US" sz="2400" noProof="0" dirty="0"/>
          </a:p>
          <a:p>
            <a:pPr marL="285750" indent="-285750">
              <a:buFontTx/>
              <a:buChar char="-"/>
            </a:pPr>
            <a:endParaRPr lang="en-US" sz="2400" noProof="0" dirty="0"/>
          </a:p>
          <a:p>
            <a:r>
              <a:rPr lang="en-US" sz="2400" noProof="0" dirty="0"/>
              <a:t>Deucalion User Guide: </a:t>
            </a:r>
          </a:p>
          <a:p>
            <a:r>
              <a:rPr lang="en-US" sz="2400" noProof="0" dirty="0">
                <a:hlinkClick r:id="rId2"/>
              </a:rPr>
              <a:t>https://docs.macc.fccn.pt/</a:t>
            </a:r>
            <a:endParaRPr lang="en-US" sz="2400" noProof="0" dirty="0"/>
          </a:p>
          <a:p>
            <a:endParaRPr lang="en-US" sz="2400" dirty="0"/>
          </a:p>
          <a:p>
            <a:r>
              <a:rPr lang="en-US" sz="2400" noProof="0" dirty="0" err="1"/>
              <a:t>HPCVlab</a:t>
            </a:r>
            <a:r>
              <a:rPr lang="en-US" sz="2400" noProof="0"/>
              <a:t> – GitHub:</a:t>
            </a:r>
          </a:p>
          <a:p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54301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D92E1-3B2E-164C-4857-A91D4145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82" y="1294253"/>
            <a:ext cx="10731795" cy="3612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2AB25-EE9A-F3D9-C29B-089FA8F410DA}"/>
              </a:ext>
            </a:extLst>
          </p:cNvPr>
          <p:cNvSpPr txBox="1"/>
          <p:nvPr/>
        </p:nvSpPr>
        <p:spPr>
          <a:xfrm>
            <a:off x="1376915" y="303025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B39A62F-02A1-279A-2E52-92E28F089C03}"/>
              </a:ext>
            </a:extLst>
          </p:cNvPr>
          <p:cNvSpPr/>
          <p:nvPr/>
        </p:nvSpPr>
        <p:spPr>
          <a:xfrm>
            <a:off x="1059001" y="389930"/>
            <a:ext cx="972879" cy="765545"/>
          </a:xfrm>
          <a:prstGeom prst="wedgeEllipseCallout">
            <a:avLst>
              <a:gd name="adj1" fmla="val 1572"/>
              <a:gd name="adj2" fmla="val 33634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99ED2-A342-ADDA-D299-6DA5028E4FC0}"/>
              </a:ext>
            </a:extLst>
          </p:cNvPr>
          <p:cNvSpPr txBox="1"/>
          <p:nvPr/>
        </p:nvSpPr>
        <p:spPr>
          <a:xfrm>
            <a:off x="5635255" y="257576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930A29B-BFA1-74A2-3BD9-613C01ADCB12}"/>
              </a:ext>
            </a:extLst>
          </p:cNvPr>
          <p:cNvSpPr/>
          <p:nvPr/>
        </p:nvSpPr>
        <p:spPr>
          <a:xfrm>
            <a:off x="5358109" y="303025"/>
            <a:ext cx="972879" cy="765545"/>
          </a:xfrm>
          <a:prstGeom prst="wedgeEllipseCallout">
            <a:avLst>
              <a:gd name="adj1" fmla="val -13000"/>
              <a:gd name="adj2" fmla="val 342825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464AD-33A5-DEC2-DF94-64E91860C877}"/>
              </a:ext>
            </a:extLst>
          </p:cNvPr>
          <p:cNvSpPr txBox="1"/>
          <p:nvPr/>
        </p:nvSpPr>
        <p:spPr>
          <a:xfrm>
            <a:off x="1059000" y="4974888"/>
            <a:ext cx="556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noProof="0" dirty="0">
                <a:solidFill>
                  <a:schemeClr val="accent5">
                    <a:lumMod val="75000"/>
                  </a:schemeClr>
                </a:solidFill>
              </a:rPr>
              <a:t>3 – </a:t>
            </a:r>
            <a:r>
              <a:rPr lang="en-US" sz="2800" noProof="0" dirty="0">
                <a:solidFill>
                  <a:schemeClr val="accent5">
                    <a:lumMod val="75000"/>
                  </a:schemeClr>
                </a:solidFill>
              </a:rPr>
              <a:t>login.deucalion.macc.fccn.pt</a:t>
            </a:r>
            <a:endParaRPr lang="en-US" sz="32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C1306-71A6-CCD2-76F9-306946E568EA}"/>
              </a:ext>
            </a:extLst>
          </p:cNvPr>
          <p:cNvSpPr txBox="1"/>
          <p:nvPr/>
        </p:nvSpPr>
        <p:spPr>
          <a:xfrm>
            <a:off x="7064249" y="4974887"/>
            <a:ext cx="556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noProof="0" dirty="0">
                <a:solidFill>
                  <a:schemeClr val="accent5">
                    <a:lumMod val="75000"/>
                  </a:schemeClr>
                </a:solidFill>
              </a:rPr>
              <a:t>4 – the username </a:t>
            </a:r>
            <a:r>
              <a:rPr lang="en-US" sz="2800" noProof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2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22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7626-9FC9-4D0B-27F5-2ED35B8D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3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noProof="0" dirty="0"/>
              <a:t>Acknowledgements</a:t>
            </a:r>
            <a:br>
              <a:rPr lang="en-US" noProof="0" dirty="0"/>
            </a:br>
            <a:br>
              <a:rPr lang="en-US" noProof="0" dirty="0"/>
            </a:br>
            <a:r>
              <a:rPr lang="en-US" sz="2200" noProof="0" dirty="0"/>
              <a:t>This initiative is supported by the project “NATIONAL COMPETENCE CENTRES IN THE FRAMEWORK OF EUROHPC PHASE 2 – EUROCC2”, funded by </a:t>
            </a:r>
            <a:r>
              <a:rPr lang="en-US" sz="2200" noProof="0" dirty="0" err="1"/>
              <a:t>Fundação</a:t>
            </a:r>
            <a:r>
              <a:rPr lang="en-US" sz="2200" noProof="0" dirty="0"/>
              <a:t> para a </a:t>
            </a:r>
            <a:r>
              <a:rPr lang="en-US" sz="2200" noProof="0" dirty="0" err="1"/>
              <a:t>Ciência</a:t>
            </a:r>
            <a:r>
              <a:rPr lang="en-US" sz="2200" noProof="0" dirty="0"/>
              <a:t> e </a:t>
            </a:r>
            <a:r>
              <a:rPr lang="en-US" sz="2200" noProof="0" dirty="0" err="1"/>
              <a:t>Tecnologia</a:t>
            </a:r>
            <a:r>
              <a:rPr lang="en-US" sz="2200" noProof="0" dirty="0"/>
              <a:t>, I.P., and “DIGITAL-EUROHPC-JU-2022-NCC-01” of the European High-Performance Computing Joint Undertaking ('JU’) and makes use of Deucalion supercomputer of CNCA - National Distributed Computing Infrastructure.</a:t>
            </a:r>
            <a:br>
              <a:rPr lang="en-US" noProof="0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181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11AAC-1FF7-AB41-FD00-9C3C6935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ssh key-pairs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94BB75-DE19-ECF8-8579-9A6C6E3D0EDF}"/>
              </a:ext>
            </a:extLst>
          </p:cNvPr>
          <p:cNvSpPr txBox="1"/>
          <p:nvPr/>
        </p:nvSpPr>
        <p:spPr>
          <a:xfrm>
            <a:off x="1072055" y="1961230"/>
            <a:ext cx="9976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See </a:t>
            </a:r>
            <a:r>
              <a:rPr lang="en-US" sz="2800" noProof="0" dirty="0">
                <a:hlinkClick r:id="rId2"/>
              </a:rPr>
              <a:t>Start - Deucalion User Guide</a:t>
            </a:r>
            <a:r>
              <a:rPr lang="en-US" sz="2800" noProof="0" dirty="0"/>
              <a:t> for help on generating and registering your keys</a:t>
            </a:r>
          </a:p>
        </p:txBody>
      </p:sp>
    </p:spTree>
    <p:extLst>
      <p:ext uri="{BB962C8B-B14F-4D97-AF65-F5344CB8AC3E}">
        <p14:creationId xmlns:p14="http://schemas.microsoft.com/office/powerpoint/2010/main" val="53036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16B19-68FA-E016-355E-71D81933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25A116-8CBB-2040-24F6-FBEF28B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62" y="181848"/>
            <a:ext cx="8717090" cy="541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38004-2127-13A1-748A-57D2711A9849}"/>
              </a:ext>
            </a:extLst>
          </p:cNvPr>
          <p:cNvSpPr txBox="1"/>
          <p:nvPr/>
        </p:nvSpPr>
        <p:spPr>
          <a:xfrm>
            <a:off x="1044204" y="4003698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FC6FE3F-04E6-C0A6-0E64-024304E62002}"/>
              </a:ext>
            </a:extLst>
          </p:cNvPr>
          <p:cNvSpPr/>
          <p:nvPr/>
        </p:nvSpPr>
        <p:spPr>
          <a:xfrm>
            <a:off x="888704" y="4082591"/>
            <a:ext cx="972879" cy="765545"/>
          </a:xfrm>
          <a:prstGeom prst="wedgeEllipseCallout">
            <a:avLst>
              <a:gd name="adj1" fmla="val 270879"/>
              <a:gd name="adj2" fmla="val 6118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50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1F192-08FB-C8DB-DCF3-1DBAA8A0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A381-14B4-A319-8060-A82B6700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61AC1-7012-0FA1-9B3D-96D88F59DE05}"/>
              </a:ext>
            </a:extLst>
          </p:cNvPr>
          <p:cNvSpPr txBox="1"/>
          <p:nvPr/>
        </p:nvSpPr>
        <p:spPr>
          <a:xfrm>
            <a:off x="1045779" y="1481959"/>
            <a:ext cx="10308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If using a Microsoft Windows OS:</a:t>
            </a:r>
          </a:p>
          <a:p>
            <a:r>
              <a:rPr lang="en-US" noProof="0" dirty="0"/>
              <a:t> - </a:t>
            </a:r>
            <a:r>
              <a:rPr lang="en-US" noProof="0" dirty="0" err="1"/>
              <a:t>MobaXTerm</a:t>
            </a:r>
            <a:r>
              <a:rPr lang="en-US" noProof="0" dirty="0"/>
              <a:t> Home Edition (available from </a:t>
            </a:r>
            <a:r>
              <a:rPr lang="en-US" noProof="0" dirty="0">
                <a:hlinkClick r:id="rId2"/>
              </a:rPr>
              <a:t>https://mobaxterm.mobatek.net/</a:t>
            </a:r>
            <a:r>
              <a:rPr lang="en-US" noProof="0" dirty="0"/>
              <a:t>)</a:t>
            </a:r>
          </a:p>
          <a:p>
            <a:endParaRPr lang="en-US" noProof="0" dirty="0"/>
          </a:p>
          <a:p>
            <a:r>
              <a:rPr lang="en-US" noProof="0" dirty="0"/>
              <a:t>Alternatives for Windows OS/MacOS:</a:t>
            </a:r>
          </a:p>
          <a:p>
            <a:r>
              <a:rPr lang="en-US" noProof="0" dirty="0"/>
              <a:t> - Visual Studio Code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778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31800-8487-2748-902C-2541B6F2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F407-C49F-E94C-B519-3E3F33AC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9" y="0"/>
            <a:ext cx="10515600" cy="1325563"/>
          </a:xfrm>
        </p:spPr>
        <p:txBody>
          <a:bodyPr/>
          <a:lstStyle/>
          <a:p>
            <a:r>
              <a:rPr lang="en-US" noProof="0" dirty="0"/>
              <a:t>Starting a remote session using VS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30D92-8C0C-61F2-A5C1-EA37202A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61" y="946128"/>
            <a:ext cx="5984358" cy="4965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32A01-6611-DBC3-A3CE-192904640E18}"/>
              </a:ext>
            </a:extLst>
          </p:cNvPr>
          <p:cNvSpPr txBox="1"/>
          <p:nvPr/>
        </p:nvSpPr>
        <p:spPr>
          <a:xfrm>
            <a:off x="896155" y="1967024"/>
            <a:ext cx="390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- Install the following extension if not already installed</a:t>
            </a:r>
          </a:p>
        </p:txBody>
      </p:sp>
    </p:spTree>
    <p:extLst>
      <p:ext uri="{BB962C8B-B14F-4D97-AF65-F5344CB8AC3E}">
        <p14:creationId xmlns:p14="http://schemas.microsoft.com/office/powerpoint/2010/main" val="255771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A4988-4ED1-DCA8-0D25-51E06143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52C126-1FA9-FB1C-DD20-207B775A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429" r="30210"/>
          <a:stretch/>
        </p:blipFill>
        <p:spPr>
          <a:xfrm>
            <a:off x="3383811" y="692740"/>
            <a:ext cx="5424377" cy="191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210CC1-D8DF-7716-D2D9-E262C655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-500" b="70480"/>
          <a:stretch/>
        </p:blipFill>
        <p:spPr>
          <a:xfrm>
            <a:off x="2273300" y="2937900"/>
            <a:ext cx="7645400" cy="982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10233-4C13-46FD-4FF5-314D2175B613}"/>
              </a:ext>
            </a:extLst>
          </p:cNvPr>
          <p:cNvSpPr txBox="1"/>
          <p:nvPr/>
        </p:nvSpPr>
        <p:spPr>
          <a:xfrm>
            <a:off x="1307005" y="3075661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6F4C0-87DC-431A-E643-DF7CBFE58C3A}"/>
              </a:ext>
            </a:extLst>
          </p:cNvPr>
          <p:cNvSpPr txBox="1"/>
          <p:nvPr/>
        </p:nvSpPr>
        <p:spPr>
          <a:xfrm>
            <a:off x="2293852" y="1963469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D2476-E890-99AC-9270-7273A3FC1019}"/>
              </a:ext>
            </a:extLst>
          </p:cNvPr>
          <p:cNvSpPr txBox="1"/>
          <p:nvPr/>
        </p:nvSpPr>
        <p:spPr>
          <a:xfrm>
            <a:off x="1118539" y="4734684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" name="Speech Bubble: Oval 8">
            <a:extLst>
              <a:ext uri="{FF2B5EF4-FFF2-40B4-BE49-F238E27FC236}">
                <a16:creationId xmlns:a16="http://schemas.microsoft.com/office/drawing/2014/main" id="{78AC2108-AE41-E64D-E558-EAF450F5DEA3}"/>
              </a:ext>
            </a:extLst>
          </p:cNvPr>
          <p:cNvSpPr/>
          <p:nvPr/>
        </p:nvSpPr>
        <p:spPr>
          <a:xfrm>
            <a:off x="2098037" y="2070153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peech Bubble: Oval 8">
            <a:extLst>
              <a:ext uri="{FF2B5EF4-FFF2-40B4-BE49-F238E27FC236}">
                <a16:creationId xmlns:a16="http://schemas.microsoft.com/office/drawing/2014/main" id="{DBEF193B-7343-D9C2-0076-415C5129DE92}"/>
              </a:ext>
            </a:extLst>
          </p:cNvPr>
          <p:cNvSpPr/>
          <p:nvPr/>
        </p:nvSpPr>
        <p:spPr>
          <a:xfrm>
            <a:off x="1111572" y="3154554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Speech Bubble: Oval 8">
            <a:extLst>
              <a:ext uri="{FF2B5EF4-FFF2-40B4-BE49-F238E27FC236}">
                <a16:creationId xmlns:a16="http://schemas.microsoft.com/office/drawing/2014/main" id="{BA5E489A-8E66-61EE-D1CD-28BF4F9B23CC}"/>
              </a:ext>
            </a:extLst>
          </p:cNvPr>
          <p:cNvSpPr/>
          <p:nvPr/>
        </p:nvSpPr>
        <p:spPr>
          <a:xfrm>
            <a:off x="922724" y="4813577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5E172-463F-9F35-2F4C-877A8F3F9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75" y="4255056"/>
            <a:ext cx="7772400" cy="14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0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16415</TotalTime>
  <Words>1568</Words>
  <Application>Microsoft Macintosh PowerPoint</Application>
  <PresentationFormat>Widescreen</PresentationFormat>
  <Paragraphs>196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Montserrat</vt:lpstr>
      <vt:lpstr>Montserrat Bold</vt:lpstr>
      <vt:lpstr>Office Theme</vt:lpstr>
      <vt:lpstr>Hands-on Deucalion  Ilyass Hankrir | ihankrir@ualg.pt Alexandre Gomes | ajgomes@ualg.pt  HPCvLAB@UALGARVE 14 January 2026</vt:lpstr>
      <vt:lpstr>Tools</vt:lpstr>
      <vt:lpstr>PowerPoint Presentation</vt:lpstr>
      <vt:lpstr>PowerPoint Presentation</vt:lpstr>
      <vt:lpstr>ssh key-pairs</vt:lpstr>
      <vt:lpstr>PowerPoint Presentation</vt:lpstr>
      <vt:lpstr>Tools</vt:lpstr>
      <vt:lpstr>Starting a remote session using VS Code</vt:lpstr>
      <vt:lpstr>PowerPoint Presentation</vt:lpstr>
      <vt:lpstr>PowerPoint Presentation</vt:lpstr>
      <vt:lpstr>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Advanced Computing Projects</vt:lpstr>
      <vt:lpstr>PowerPoint Presentation</vt:lpstr>
      <vt:lpstr>Call Advanced Computing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Hello python</vt:lpstr>
      <vt:lpstr>Hello C</vt:lpstr>
      <vt:lpstr>PowerPoint Presentation</vt:lpstr>
      <vt:lpstr>Acknowledgements  This initiative is supported by the project “NATIONAL COMPETENCE CENTRES IN THE FRAMEWORK OF EUROHPC PHASE 2 – EUROCC2”, funded by Fundação para a Ciência e Tecnologia, I.P., and “DIGITAL-EUROHPC-JU-2022-NCC-01” of the European High-Performance Computing Joint Undertaking ('JU’) and makes use of Deucalion supercomputer of CNCA - National Distributed Computing Infrastructure.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Margarida Madeira e Moura</dc:creator>
  <cp:lastModifiedBy>ILYASS HANKRIR</cp:lastModifiedBy>
  <cp:revision>15</cp:revision>
  <dcterms:created xsi:type="dcterms:W3CDTF">2024-12-10T14:06:17Z</dcterms:created>
  <dcterms:modified xsi:type="dcterms:W3CDTF">2026-01-15T16:32:03Z</dcterms:modified>
</cp:coreProperties>
</file>