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modernComment_100_E6BE9AFA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111_57BA353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58" r:id="rId3"/>
    <p:sldId id="262" r:id="rId4"/>
    <p:sldId id="259" r:id="rId5"/>
    <p:sldId id="257" r:id="rId6"/>
    <p:sldId id="260" r:id="rId7"/>
    <p:sldId id="265" r:id="rId8"/>
    <p:sldId id="277" r:id="rId9"/>
    <p:sldId id="280" r:id="rId10"/>
    <p:sldId id="278" r:id="rId11"/>
    <p:sldId id="279" r:id="rId12"/>
    <p:sldId id="263" r:id="rId13"/>
    <p:sldId id="264" r:id="rId14"/>
    <p:sldId id="290" r:id="rId15"/>
    <p:sldId id="275" r:id="rId16"/>
    <p:sldId id="294" r:id="rId17"/>
    <p:sldId id="297" r:id="rId18"/>
    <p:sldId id="295" r:id="rId19"/>
    <p:sldId id="276" r:id="rId20"/>
    <p:sldId id="298" r:id="rId21"/>
    <p:sldId id="299" r:id="rId22"/>
    <p:sldId id="300" r:id="rId23"/>
    <p:sldId id="301" r:id="rId24"/>
    <p:sldId id="273" r:id="rId25"/>
    <p:sldId id="291" r:id="rId26"/>
    <p:sldId id="267" r:id="rId27"/>
    <p:sldId id="292" r:id="rId28"/>
    <p:sldId id="270" r:id="rId29"/>
    <p:sldId id="271" r:id="rId30"/>
    <p:sldId id="274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02" r:id="rId40"/>
    <p:sldId id="303" r:id="rId41"/>
    <p:sldId id="289" r:id="rId42"/>
    <p:sldId id="272" r:id="rId4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86DA40-6033-B069-A3BB-759636744D63}" name="Margarida Madeira e Moura" initials="MM" userId="f6256e43b293f545" providerId="Windows Live"/>
  <p188:author id="{D18A125F-631C-3FDA-06B2-8412C42B62AE}" name="ILYASS HANKRIR" initials="" userId="S::a90115@ualg.pt::5ea49d3c-b352-4f1c-9789-5a589edf7f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55" autoAdjust="0"/>
    <p:restoredTop sz="94634"/>
  </p:normalViewPr>
  <p:slideViewPr>
    <p:cSldViewPr snapToGrid="0" showGuides="1">
      <p:cViewPr varScale="1">
        <p:scale>
          <a:sx n="66" d="100"/>
          <a:sy n="66" d="100"/>
        </p:scale>
        <p:origin x="208" y="1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50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00_E6BE9A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0E5BE4-E26E-FF4E-A044-84EBA5048546}" authorId="{D18A125F-631C-3FDA-06B2-8412C42B62AE}" created="2026-01-09T16:08:53.895">
    <pc:sldMkLst xmlns:pc="http://schemas.microsoft.com/office/powerpoint/2013/main/command">
      <pc:docMk/>
      <pc:sldMk cId="3871251194" sldId="256"/>
    </pc:sldMkLst>
    <p188:txBody>
      <a:bodyPr/>
      <a:lstStyle/>
      <a:p>
        <a:r>
          <a:rPr lang="en-MA"/>
          <a:t>add hpc chair</a:t>
        </a:r>
      </a:p>
    </p188:txBody>
  </p188:cm>
</p188:cmLst>
</file>

<file path=ppt/comments/modernComment_111_57BA35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34C904-9BA6-4BF1-AB68-91159169A9DB}" authorId="{0086DA40-6033-B069-A3BB-759636744D63}" created="2025-04-24T08:27:58.7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71821111" sldId="273"/>
      <ac:spMk id="4" creationId="{F2E95965-C7B7-9588-EB90-C3A37ABCE908}"/>
      <ac:txMk cp="0" len="7">
        <ac:context len="9" hash="1436630604"/>
      </ac:txMk>
    </ac:txMkLst>
    <p188:pos x="2083951" y="221647"/>
    <p188:replyLst>
      <p188:reply id="{2B87F5DE-24F4-D342-BCB3-56E287273284}" authorId="{D18A125F-631C-3FDA-06B2-8412C42B62AE}" created="2025-05-13T05:47:05.131">
        <p188:txBody>
          <a:bodyPr/>
          <a:lstStyle/>
          <a:p>
            <a:r>
              <a:rPr lang="en-MA"/>
              <a:t>https://github.com/ilyass-ualg/HPC-Example-Jobs</a:t>
            </a:r>
          </a:p>
        </p188:txBody>
      </p188:reply>
    </p188:replyLst>
    <p188:txBody>
      <a:bodyPr/>
      <a:lstStyle/>
      <a:p>
        <a:r>
          <a:rPr lang="pt-PT"/>
          <a:t>Create a repository with the examples that support the tutorial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/>
            <a:t>module avail             	 	# show available modules</a:t>
          </a:r>
          <a:endParaRPr lang="en-US" dirty="0"/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/>
            <a:t>module spider			# search for  a module</a:t>
          </a:r>
          <a:endParaRPr lang="en-US" dirty="0"/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/>
            <a:t>module spider			# search for  a module</a:t>
          </a:r>
          <a:endParaRPr lang="en-US" dirty="0"/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/>
            <a:t>module load [module]  		# load a module</a:t>
          </a:r>
          <a:endParaRPr lang="en-US" dirty="0"/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/>
            <a:t>module list               		# list all loaded modules</a:t>
          </a:r>
          <a:endParaRPr lang="en-US" dirty="0"/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/>
            <a:t>module unload [module]    	# unload a module</a:t>
          </a:r>
          <a:endParaRPr lang="en-US" dirty="0"/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D8F6C-9296-4BC7-9BCF-58BDCEAC7B4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41816F-238C-4425-9451-A5588DDA50D9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6DEC9DB-7F70-428B-AAF7-10354CD21611}" type="parTrans" cxnId="{49AF2CEE-D6A4-48C0-B1BC-FC3BF35C17C3}">
      <dgm:prSet/>
      <dgm:spPr/>
      <dgm:t>
        <a:bodyPr/>
        <a:lstStyle/>
        <a:p>
          <a:endParaRPr lang="en-US"/>
        </a:p>
      </dgm:t>
    </dgm:pt>
    <dgm:pt modelId="{8C999CAA-CA2C-4132-8F5E-FB6BCB0E7558}" type="sibTrans" cxnId="{49AF2CEE-D6A4-48C0-B1BC-FC3BF35C17C3}">
      <dgm:prSet/>
      <dgm:spPr/>
      <dgm:t>
        <a:bodyPr/>
        <a:lstStyle/>
        <a:p>
          <a:endParaRPr lang="en-US"/>
        </a:p>
      </dgm:t>
    </dgm:pt>
    <dgm:pt modelId="{405B83AB-7B52-4D77-982D-D3766054EC9B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1E8E9AB-83AC-4C8F-96D1-29D9F43574B1}" type="parTrans" cxnId="{8D692176-EB77-436D-93BF-6608ABDFE73F}">
      <dgm:prSet/>
      <dgm:spPr/>
      <dgm:t>
        <a:bodyPr/>
        <a:lstStyle/>
        <a:p>
          <a:endParaRPr lang="en-US"/>
        </a:p>
      </dgm:t>
    </dgm:pt>
    <dgm:pt modelId="{138C75E6-30F6-4B71-99B8-D5500816165A}" type="sibTrans" cxnId="{8D692176-EB77-436D-93BF-6608ABDFE73F}">
      <dgm:prSet/>
      <dgm:spPr/>
      <dgm:t>
        <a:bodyPr/>
        <a:lstStyle/>
        <a:p>
          <a:endParaRPr lang="en-US"/>
        </a:p>
      </dgm:t>
    </dgm:pt>
    <dgm:pt modelId="{12128102-CD93-4E0F-9871-E6B42972E9C2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5A1EBEA-472F-4B57-B089-385B8C7F2370}" type="parTrans" cxnId="{A0013083-C532-43C0-88D8-99475A9F4953}">
      <dgm:prSet/>
      <dgm:spPr/>
      <dgm:t>
        <a:bodyPr/>
        <a:lstStyle/>
        <a:p>
          <a:endParaRPr lang="en-US"/>
        </a:p>
      </dgm:t>
    </dgm:pt>
    <dgm:pt modelId="{B718B4E8-EE17-4062-86FF-3C83D153AD6B}" type="sibTrans" cxnId="{A0013083-C532-43C0-88D8-99475A9F4953}">
      <dgm:prSet/>
      <dgm:spPr/>
      <dgm:t>
        <a:bodyPr/>
        <a:lstStyle/>
        <a:p>
          <a:endParaRPr lang="en-US"/>
        </a:p>
      </dgm:t>
    </dgm:pt>
    <dgm:pt modelId="{BAA6EE96-73D7-4068-AF0B-3CF7ACCC62AE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9CB2C3B-C6AC-46C6-AA39-8CCCF5A40974}" type="parTrans" cxnId="{D868EB7D-0968-4C71-8BC3-23A453E012BD}">
      <dgm:prSet/>
      <dgm:spPr/>
      <dgm:t>
        <a:bodyPr/>
        <a:lstStyle/>
        <a:p>
          <a:endParaRPr lang="en-US"/>
        </a:p>
      </dgm:t>
    </dgm:pt>
    <dgm:pt modelId="{73A53DCB-FE44-4BB7-88B5-BF9804519802}" type="sibTrans" cxnId="{D868EB7D-0968-4C71-8BC3-23A453E012BD}">
      <dgm:prSet/>
      <dgm:spPr/>
      <dgm:t>
        <a:bodyPr/>
        <a:lstStyle/>
        <a:p>
          <a:endParaRPr lang="en-US"/>
        </a:p>
      </dgm:t>
    </dgm:pt>
    <dgm:pt modelId="{6CB0B683-D835-41CD-9A6C-E602CD9B7AF4}">
      <dgm:prSet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module unload [module]    	# unload a module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22B6C7AE-9D48-44E9-91A6-4D9A1DE1C65F}" type="parTrans" cxnId="{8B358922-A86C-4701-91DD-4F6D8F093265}">
      <dgm:prSet/>
      <dgm:spPr/>
      <dgm:t>
        <a:bodyPr/>
        <a:lstStyle/>
        <a:p>
          <a:endParaRPr lang="en-US"/>
        </a:p>
      </dgm:t>
    </dgm:pt>
    <dgm:pt modelId="{BF2BABF5-4006-4D69-9D69-195384752184}" type="sibTrans" cxnId="{8B358922-A86C-4701-91DD-4F6D8F093265}">
      <dgm:prSet/>
      <dgm:spPr/>
      <dgm:t>
        <a:bodyPr/>
        <a:lstStyle/>
        <a:p>
          <a:endParaRPr lang="en-US"/>
        </a:p>
      </dgm:t>
    </dgm:pt>
    <dgm:pt modelId="{BCE8B9B8-3E1B-478B-B689-FFE023D9BA93}">
      <dgm:prSet/>
      <dgm:spPr/>
      <dgm:t>
        <a:bodyPr/>
        <a:lstStyle/>
        <a:p>
          <a:r>
            <a:rPr lang="en-US" b="1" dirty="0"/>
            <a:t>module purge              		# unload all modules</a:t>
          </a:r>
          <a:endParaRPr lang="en-US" dirty="0"/>
        </a:p>
      </dgm:t>
    </dgm:pt>
    <dgm:pt modelId="{9AE8ACF1-79BD-4D15-B906-4A05C1E5301C}" type="parTrans" cxnId="{35057B0D-9EA6-4A6B-9F42-890C09A71421}">
      <dgm:prSet/>
      <dgm:spPr/>
      <dgm:t>
        <a:bodyPr/>
        <a:lstStyle/>
        <a:p>
          <a:endParaRPr lang="en-US"/>
        </a:p>
      </dgm:t>
    </dgm:pt>
    <dgm:pt modelId="{761DEB07-D941-4CF1-8A71-3D9ADF2B576C}" type="sibTrans" cxnId="{35057B0D-9EA6-4A6B-9F42-890C09A71421}">
      <dgm:prSet/>
      <dgm:spPr/>
      <dgm:t>
        <a:bodyPr/>
        <a:lstStyle/>
        <a:p>
          <a:endParaRPr lang="en-US"/>
        </a:p>
      </dgm:t>
    </dgm:pt>
    <dgm:pt modelId="{4E326A66-8DAA-9346-94AF-B3CB33FD16E5}" type="pres">
      <dgm:prSet presAssocID="{4AAD8F6C-9296-4BC7-9BCF-58BDCEAC7B42}" presName="vert0" presStyleCnt="0">
        <dgm:presLayoutVars>
          <dgm:dir/>
          <dgm:animOne val="branch"/>
          <dgm:animLvl val="lvl"/>
        </dgm:presLayoutVars>
      </dgm:prSet>
      <dgm:spPr/>
    </dgm:pt>
    <dgm:pt modelId="{026CE46C-8B4F-1842-BCBE-A2BF0B966267}" type="pres">
      <dgm:prSet presAssocID="{2F41816F-238C-4425-9451-A5588DDA50D9}" presName="thickLine" presStyleLbl="alignNode1" presStyleIdx="0" presStyleCnt="6"/>
      <dgm:spPr/>
    </dgm:pt>
    <dgm:pt modelId="{9CD21D05-A4AF-D540-8106-FD35327E43EA}" type="pres">
      <dgm:prSet presAssocID="{2F41816F-238C-4425-9451-A5588DDA50D9}" presName="horz1" presStyleCnt="0"/>
      <dgm:spPr/>
    </dgm:pt>
    <dgm:pt modelId="{7AE8A999-8FFF-5744-AE73-1AE506F31C8F}" type="pres">
      <dgm:prSet presAssocID="{2F41816F-238C-4425-9451-A5588DDA50D9}" presName="tx1" presStyleLbl="revTx" presStyleIdx="0" presStyleCnt="6"/>
      <dgm:spPr/>
    </dgm:pt>
    <dgm:pt modelId="{E7078D5A-44B5-B144-B833-9A469F147CCF}" type="pres">
      <dgm:prSet presAssocID="{2F41816F-238C-4425-9451-A5588DDA50D9}" presName="vert1" presStyleCnt="0"/>
      <dgm:spPr/>
    </dgm:pt>
    <dgm:pt modelId="{6063C446-7AED-174B-A7F9-5054D3EFA714}" type="pres">
      <dgm:prSet presAssocID="{405B83AB-7B52-4D77-982D-D3766054EC9B}" presName="thickLine" presStyleLbl="alignNode1" presStyleIdx="1" presStyleCnt="6"/>
      <dgm:spPr/>
    </dgm:pt>
    <dgm:pt modelId="{D9052019-C692-0640-9F01-34CC2850AFC3}" type="pres">
      <dgm:prSet presAssocID="{405B83AB-7B52-4D77-982D-D3766054EC9B}" presName="horz1" presStyleCnt="0"/>
      <dgm:spPr/>
    </dgm:pt>
    <dgm:pt modelId="{51585C98-34C2-D840-8613-6E23C17962A3}" type="pres">
      <dgm:prSet presAssocID="{405B83AB-7B52-4D77-982D-D3766054EC9B}" presName="tx1" presStyleLbl="revTx" presStyleIdx="1" presStyleCnt="6"/>
      <dgm:spPr/>
    </dgm:pt>
    <dgm:pt modelId="{5C7C2633-E369-1846-8873-270F2BEAB2A4}" type="pres">
      <dgm:prSet presAssocID="{405B83AB-7B52-4D77-982D-D3766054EC9B}" presName="vert1" presStyleCnt="0"/>
      <dgm:spPr/>
    </dgm:pt>
    <dgm:pt modelId="{8C7C1929-17AA-EF41-8059-8B51A054A31E}" type="pres">
      <dgm:prSet presAssocID="{12128102-CD93-4E0F-9871-E6B42972E9C2}" presName="thickLine" presStyleLbl="alignNode1" presStyleIdx="2" presStyleCnt="6"/>
      <dgm:spPr/>
    </dgm:pt>
    <dgm:pt modelId="{40EA10E7-705D-AB47-9614-1787CF2839C6}" type="pres">
      <dgm:prSet presAssocID="{12128102-CD93-4E0F-9871-E6B42972E9C2}" presName="horz1" presStyleCnt="0"/>
      <dgm:spPr/>
    </dgm:pt>
    <dgm:pt modelId="{DD0F42D7-006F-4B48-AB08-83F0E6A8BFEB}" type="pres">
      <dgm:prSet presAssocID="{12128102-CD93-4E0F-9871-E6B42972E9C2}" presName="tx1" presStyleLbl="revTx" presStyleIdx="2" presStyleCnt="6"/>
      <dgm:spPr/>
    </dgm:pt>
    <dgm:pt modelId="{ECA30525-8636-FF4F-90F2-263E4FCE2FC8}" type="pres">
      <dgm:prSet presAssocID="{12128102-CD93-4E0F-9871-E6B42972E9C2}" presName="vert1" presStyleCnt="0"/>
      <dgm:spPr/>
    </dgm:pt>
    <dgm:pt modelId="{4A0920D8-75E5-A843-A109-101E25F133E0}" type="pres">
      <dgm:prSet presAssocID="{BAA6EE96-73D7-4068-AF0B-3CF7ACCC62AE}" presName="thickLine" presStyleLbl="alignNode1" presStyleIdx="3" presStyleCnt="6"/>
      <dgm:spPr/>
    </dgm:pt>
    <dgm:pt modelId="{D0019CB2-0A51-5849-ADBD-A47FD0E0EDCB}" type="pres">
      <dgm:prSet presAssocID="{BAA6EE96-73D7-4068-AF0B-3CF7ACCC62AE}" presName="horz1" presStyleCnt="0"/>
      <dgm:spPr/>
    </dgm:pt>
    <dgm:pt modelId="{EF916713-26D6-314C-9194-688FA8380FF3}" type="pres">
      <dgm:prSet presAssocID="{BAA6EE96-73D7-4068-AF0B-3CF7ACCC62AE}" presName="tx1" presStyleLbl="revTx" presStyleIdx="3" presStyleCnt="6"/>
      <dgm:spPr/>
    </dgm:pt>
    <dgm:pt modelId="{7B08B5FA-890E-AD4C-A1DB-2D2942347144}" type="pres">
      <dgm:prSet presAssocID="{BAA6EE96-73D7-4068-AF0B-3CF7ACCC62AE}" presName="vert1" presStyleCnt="0"/>
      <dgm:spPr/>
    </dgm:pt>
    <dgm:pt modelId="{68AC2231-B041-284A-8189-D21619E0B819}" type="pres">
      <dgm:prSet presAssocID="{6CB0B683-D835-41CD-9A6C-E602CD9B7AF4}" presName="thickLine" presStyleLbl="alignNode1" presStyleIdx="4" presStyleCnt="6"/>
      <dgm:spPr/>
    </dgm:pt>
    <dgm:pt modelId="{49ED1070-6A6A-6146-9D1F-B4509BCD265B}" type="pres">
      <dgm:prSet presAssocID="{6CB0B683-D835-41CD-9A6C-E602CD9B7AF4}" presName="horz1" presStyleCnt="0"/>
      <dgm:spPr/>
    </dgm:pt>
    <dgm:pt modelId="{FADB50B5-6063-4440-B8F5-C097023CCBB6}" type="pres">
      <dgm:prSet presAssocID="{6CB0B683-D835-41CD-9A6C-E602CD9B7AF4}" presName="tx1" presStyleLbl="revTx" presStyleIdx="4" presStyleCnt="6"/>
      <dgm:spPr/>
    </dgm:pt>
    <dgm:pt modelId="{C27AC0C7-982B-7846-9F48-7DD85B50A16E}" type="pres">
      <dgm:prSet presAssocID="{6CB0B683-D835-41CD-9A6C-E602CD9B7AF4}" presName="vert1" presStyleCnt="0"/>
      <dgm:spPr/>
    </dgm:pt>
    <dgm:pt modelId="{4F12764E-15D0-994B-A304-57F48D0FB4DE}" type="pres">
      <dgm:prSet presAssocID="{BCE8B9B8-3E1B-478B-B689-FFE023D9BA93}" presName="thickLine" presStyleLbl="alignNode1" presStyleIdx="5" presStyleCnt="6"/>
      <dgm:spPr/>
    </dgm:pt>
    <dgm:pt modelId="{A332DCD7-C69D-F24B-B556-FE7E16FE7A07}" type="pres">
      <dgm:prSet presAssocID="{BCE8B9B8-3E1B-478B-B689-FFE023D9BA93}" presName="horz1" presStyleCnt="0"/>
      <dgm:spPr/>
    </dgm:pt>
    <dgm:pt modelId="{54A48B3A-C960-6547-A093-EB0A919E6714}" type="pres">
      <dgm:prSet presAssocID="{BCE8B9B8-3E1B-478B-B689-FFE023D9BA93}" presName="tx1" presStyleLbl="revTx" presStyleIdx="5" presStyleCnt="6"/>
      <dgm:spPr/>
    </dgm:pt>
    <dgm:pt modelId="{428BED1D-461F-AA4C-9008-EF647C4E84B1}" type="pres">
      <dgm:prSet presAssocID="{BCE8B9B8-3E1B-478B-B689-FFE023D9BA93}" presName="vert1" presStyleCnt="0"/>
      <dgm:spPr/>
    </dgm:pt>
  </dgm:ptLst>
  <dgm:cxnLst>
    <dgm:cxn modelId="{35057B0D-9EA6-4A6B-9F42-890C09A71421}" srcId="{4AAD8F6C-9296-4BC7-9BCF-58BDCEAC7B42}" destId="{BCE8B9B8-3E1B-478B-B689-FFE023D9BA93}" srcOrd="5" destOrd="0" parTransId="{9AE8ACF1-79BD-4D15-B906-4A05C1E5301C}" sibTransId="{761DEB07-D941-4CF1-8A71-3D9ADF2B576C}"/>
    <dgm:cxn modelId="{741FF318-D622-C642-B5ED-2239814E3EE0}" type="presOf" srcId="{6CB0B683-D835-41CD-9A6C-E602CD9B7AF4}" destId="{FADB50B5-6063-4440-B8F5-C097023CCBB6}" srcOrd="0" destOrd="0" presId="urn:microsoft.com/office/officeart/2008/layout/LinedList"/>
    <dgm:cxn modelId="{8B358922-A86C-4701-91DD-4F6D8F093265}" srcId="{4AAD8F6C-9296-4BC7-9BCF-58BDCEAC7B42}" destId="{6CB0B683-D835-41CD-9A6C-E602CD9B7AF4}" srcOrd="4" destOrd="0" parTransId="{22B6C7AE-9D48-44E9-91A6-4D9A1DE1C65F}" sibTransId="{BF2BABF5-4006-4D69-9D69-195384752184}"/>
    <dgm:cxn modelId="{88C8BA28-AFAD-A044-B632-9DFF375E9708}" type="presOf" srcId="{4AAD8F6C-9296-4BC7-9BCF-58BDCEAC7B42}" destId="{4E326A66-8DAA-9346-94AF-B3CB33FD16E5}" srcOrd="0" destOrd="0" presId="urn:microsoft.com/office/officeart/2008/layout/LinedList"/>
    <dgm:cxn modelId="{02038274-02FE-C340-BDFA-5AD79AB01B41}" type="presOf" srcId="{BCE8B9B8-3E1B-478B-B689-FFE023D9BA93}" destId="{54A48B3A-C960-6547-A093-EB0A919E6714}" srcOrd="0" destOrd="0" presId="urn:microsoft.com/office/officeart/2008/layout/LinedList"/>
    <dgm:cxn modelId="{8D692176-EB77-436D-93BF-6608ABDFE73F}" srcId="{4AAD8F6C-9296-4BC7-9BCF-58BDCEAC7B42}" destId="{405B83AB-7B52-4D77-982D-D3766054EC9B}" srcOrd="1" destOrd="0" parTransId="{A1E8E9AB-83AC-4C8F-96D1-29D9F43574B1}" sibTransId="{138C75E6-30F6-4B71-99B8-D5500816165A}"/>
    <dgm:cxn modelId="{D868EB7D-0968-4C71-8BC3-23A453E012BD}" srcId="{4AAD8F6C-9296-4BC7-9BCF-58BDCEAC7B42}" destId="{BAA6EE96-73D7-4068-AF0B-3CF7ACCC62AE}" srcOrd="3" destOrd="0" parTransId="{A9CB2C3B-C6AC-46C6-AA39-8CCCF5A40974}" sibTransId="{73A53DCB-FE44-4BB7-88B5-BF9804519802}"/>
    <dgm:cxn modelId="{8435917F-B881-D94A-918E-0A19F7D77CCE}" type="presOf" srcId="{12128102-CD93-4E0F-9871-E6B42972E9C2}" destId="{DD0F42D7-006F-4B48-AB08-83F0E6A8BFEB}" srcOrd="0" destOrd="0" presId="urn:microsoft.com/office/officeart/2008/layout/LinedList"/>
    <dgm:cxn modelId="{A0013083-C532-43C0-88D8-99475A9F4953}" srcId="{4AAD8F6C-9296-4BC7-9BCF-58BDCEAC7B42}" destId="{12128102-CD93-4E0F-9871-E6B42972E9C2}" srcOrd="2" destOrd="0" parTransId="{C5A1EBEA-472F-4B57-B089-385B8C7F2370}" sibTransId="{B718B4E8-EE17-4062-86FF-3C83D153AD6B}"/>
    <dgm:cxn modelId="{395818A2-20A6-3E45-9D2E-81E883881A93}" type="presOf" srcId="{2F41816F-238C-4425-9451-A5588DDA50D9}" destId="{7AE8A999-8FFF-5744-AE73-1AE506F31C8F}" srcOrd="0" destOrd="0" presId="urn:microsoft.com/office/officeart/2008/layout/LinedList"/>
    <dgm:cxn modelId="{E1C05DA9-1640-2048-9AA5-2FA951BB656F}" type="presOf" srcId="{405B83AB-7B52-4D77-982D-D3766054EC9B}" destId="{51585C98-34C2-D840-8613-6E23C17962A3}" srcOrd="0" destOrd="0" presId="urn:microsoft.com/office/officeart/2008/layout/LinedList"/>
    <dgm:cxn modelId="{49AF2CEE-D6A4-48C0-B1BC-FC3BF35C17C3}" srcId="{4AAD8F6C-9296-4BC7-9BCF-58BDCEAC7B42}" destId="{2F41816F-238C-4425-9451-A5588DDA50D9}" srcOrd="0" destOrd="0" parTransId="{06DEC9DB-7F70-428B-AAF7-10354CD21611}" sibTransId="{8C999CAA-CA2C-4132-8F5E-FB6BCB0E7558}"/>
    <dgm:cxn modelId="{5298EBF9-98A2-6B41-82A7-E9AB501A3927}" type="presOf" srcId="{BAA6EE96-73D7-4068-AF0B-3CF7ACCC62AE}" destId="{EF916713-26D6-314C-9194-688FA8380FF3}" srcOrd="0" destOrd="0" presId="urn:microsoft.com/office/officeart/2008/layout/LinedList"/>
    <dgm:cxn modelId="{862FD2B9-5A8F-7747-B2EC-6F3649EDCB64}" type="presParOf" srcId="{4E326A66-8DAA-9346-94AF-B3CB33FD16E5}" destId="{026CE46C-8B4F-1842-BCBE-A2BF0B966267}" srcOrd="0" destOrd="0" presId="urn:microsoft.com/office/officeart/2008/layout/LinedList"/>
    <dgm:cxn modelId="{1C1E41BC-6342-6143-988B-7031DA2FDB1C}" type="presParOf" srcId="{4E326A66-8DAA-9346-94AF-B3CB33FD16E5}" destId="{9CD21D05-A4AF-D540-8106-FD35327E43EA}" srcOrd="1" destOrd="0" presId="urn:microsoft.com/office/officeart/2008/layout/LinedList"/>
    <dgm:cxn modelId="{4613D8FF-6252-0E45-A358-A889A690DDB5}" type="presParOf" srcId="{9CD21D05-A4AF-D540-8106-FD35327E43EA}" destId="{7AE8A999-8FFF-5744-AE73-1AE506F31C8F}" srcOrd="0" destOrd="0" presId="urn:microsoft.com/office/officeart/2008/layout/LinedList"/>
    <dgm:cxn modelId="{822A2E64-720E-4546-B36B-6D4A5C596D69}" type="presParOf" srcId="{9CD21D05-A4AF-D540-8106-FD35327E43EA}" destId="{E7078D5A-44B5-B144-B833-9A469F147CCF}" srcOrd="1" destOrd="0" presId="urn:microsoft.com/office/officeart/2008/layout/LinedList"/>
    <dgm:cxn modelId="{14137F09-FB42-4F4A-A3D6-03821A015176}" type="presParOf" srcId="{4E326A66-8DAA-9346-94AF-B3CB33FD16E5}" destId="{6063C446-7AED-174B-A7F9-5054D3EFA714}" srcOrd="2" destOrd="0" presId="urn:microsoft.com/office/officeart/2008/layout/LinedList"/>
    <dgm:cxn modelId="{314C750B-BAA1-5C4D-BAB8-1AE49B676867}" type="presParOf" srcId="{4E326A66-8DAA-9346-94AF-B3CB33FD16E5}" destId="{D9052019-C692-0640-9F01-34CC2850AFC3}" srcOrd="3" destOrd="0" presId="urn:microsoft.com/office/officeart/2008/layout/LinedList"/>
    <dgm:cxn modelId="{395089C0-4477-A049-BD8A-7A71C04632CF}" type="presParOf" srcId="{D9052019-C692-0640-9F01-34CC2850AFC3}" destId="{51585C98-34C2-D840-8613-6E23C17962A3}" srcOrd="0" destOrd="0" presId="urn:microsoft.com/office/officeart/2008/layout/LinedList"/>
    <dgm:cxn modelId="{C9634EED-BA75-3048-A0AD-4CC59E3D6342}" type="presParOf" srcId="{D9052019-C692-0640-9F01-34CC2850AFC3}" destId="{5C7C2633-E369-1846-8873-270F2BEAB2A4}" srcOrd="1" destOrd="0" presId="urn:microsoft.com/office/officeart/2008/layout/LinedList"/>
    <dgm:cxn modelId="{06659C29-4C3E-CD4B-ADFB-468A0A637350}" type="presParOf" srcId="{4E326A66-8DAA-9346-94AF-B3CB33FD16E5}" destId="{8C7C1929-17AA-EF41-8059-8B51A054A31E}" srcOrd="4" destOrd="0" presId="urn:microsoft.com/office/officeart/2008/layout/LinedList"/>
    <dgm:cxn modelId="{4F6D9F67-D43D-AF4E-9F28-CEAA8C57575B}" type="presParOf" srcId="{4E326A66-8DAA-9346-94AF-B3CB33FD16E5}" destId="{40EA10E7-705D-AB47-9614-1787CF2839C6}" srcOrd="5" destOrd="0" presId="urn:microsoft.com/office/officeart/2008/layout/LinedList"/>
    <dgm:cxn modelId="{668DA2BB-A383-3744-A167-430A08C0A791}" type="presParOf" srcId="{40EA10E7-705D-AB47-9614-1787CF2839C6}" destId="{DD0F42D7-006F-4B48-AB08-83F0E6A8BFEB}" srcOrd="0" destOrd="0" presId="urn:microsoft.com/office/officeart/2008/layout/LinedList"/>
    <dgm:cxn modelId="{01CBA637-AAAF-8F4C-A764-551DC98B7BF3}" type="presParOf" srcId="{40EA10E7-705D-AB47-9614-1787CF2839C6}" destId="{ECA30525-8636-FF4F-90F2-263E4FCE2FC8}" srcOrd="1" destOrd="0" presId="urn:microsoft.com/office/officeart/2008/layout/LinedList"/>
    <dgm:cxn modelId="{4383853B-3D92-924B-8CE5-21568B2BC2A9}" type="presParOf" srcId="{4E326A66-8DAA-9346-94AF-B3CB33FD16E5}" destId="{4A0920D8-75E5-A843-A109-101E25F133E0}" srcOrd="6" destOrd="0" presId="urn:microsoft.com/office/officeart/2008/layout/LinedList"/>
    <dgm:cxn modelId="{939F407F-5988-8A43-8E33-E6CD3C6DC8A9}" type="presParOf" srcId="{4E326A66-8DAA-9346-94AF-B3CB33FD16E5}" destId="{D0019CB2-0A51-5849-ADBD-A47FD0E0EDCB}" srcOrd="7" destOrd="0" presId="urn:microsoft.com/office/officeart/2008/layout/LinedList"/>
    <dgm:cxn modelId="{A6E4B6F1-D1DB-0F48-B96D-C94E5FE40F61}" type="presParOf" srcId="{D0019CB2-0A51-5849-ADBD-A47FD0E0EDCB}" destId="{EF916713-26D6-314C-9194-688FA8380FF3}" srcOrd="0" destOrd="0" presId="urn:microsoft.com/office/officeart/2008/layout/LinedList"/>
    <dgm:cxn modelId="{80C27C5E-9A24-D949-A12D-0D7027A23B0C}" type="presParOf" srcId="{D0019CB2-0A51-5849-ADBD-A47FD0E0EDCB}" destId="{7B08B5FA-890E-AD4C-A1DB-2D2942347144}" srcOrd="1" destOrd="0" presId="urn:microsoft.com/office/officeart/2008/layout/LinedList"/>
    <dgm:cxn modelId="{048BF7BB-1730-7247-9A2C-54786F7565FF}" type="presParOf" srcId="{4E326A66-8DAA-9346-94AF-B3CB33FD16E5}" destId="{68AC2231-B041-284A-8189-D21619E0B819}" srcOrd="8" destOrd="0" presId="urn:microsoft.com/office/officeart/2008/layout/LinedList"/>
    <dgm:cxn modelId="{8435A015-EB8B-9144-BAFE-182B8DCCA80E}" type="presParOf" srcId="{4E326A66-8DAA-9346-94AF-B3CB33FD16E5}" destId="{49ED1070-6A6A-6146-9D1F-B4509BCD265B}" srcOrd="9" destOrd="0" presId="urn:microsoft.com/office/officeart/2008/layout/LinedList"/>
    <dgm:cxn modelId="{AF8D42EA-83EF-CB49-A6FD-B17B2F0F6634}" type="presParOf" srcId="{49ED1070-6A6A-6146-9D1F-B4509BCD265B}" destId="{FADB50B5-6063-4440-B8F5-C097023CCBB6}" srcOrd="0" destOrd="0" presId="urn:microsoft.com/office/officeart/2008/layout/LinedList"/>
    <dgm:cxn modelId="{C1A30FDE-D8BB-3842-8A5A-B1209CF6C441}" type="presParOf" srcId="{49ED1070-6A6A-6146-9D1F-B4509BCD265B}" destId="{C27AC0C7-982B-7846-9F48-7DD85B50A16E}" srcOrd="1" destOrd="0" presId="urn:microsoft.com/office/officeart/2008/layout/LinedList"/>
    <dgm:cxn modelId="{2756245F-09B3-8A4C-9813-0676A350A0A5}" type="presParOf" srcId="{4E326A66-8DAA-9346-94AF-B3CB33FD16E5}" destId="{4F12764E-15D0-994B-A304-57F48D0FB4DE}" srcOrd="10" destOrd="0" presId="urn:microsoft.com/office/officeart/2008/layout/LinedList"/>
    <dgm:cxn modelId="{1307FB06-F0A1-AE44-B6CC-D66DE518E23A}" type="presParOf" srcId="{4E326A66-8DAA-9346-94AF-B3CB33FD16E5}" destId="{A332DCD7-C69D-F24B-B556-FE7E16FE7A07}" srcOrd="11" destOrd="0" presId="urn:microsoft.com/office/officeart/2008/layout/LinedList"/>
    <dgm:cxn modelId="{F362643B-7ED1-0D40-A194-85D8C1133151}" type="presParOf" srcId="{A332DCD7-C69D-F24B-B556-FE7E16FE7A07}" destId="{54A48B3A-C960-6547-A093-EB0A919E6714}" srcOrd="0" destOrd="0" presId="urn:microsoft.com/office/officeart/2008/layout/LinedList"/>
    <dgm:cxn modelId="{CBCCC484-E55F-AD47-AFCA-5488B49F8ED0}" type="presParOf" srcId="{A332DCD7-C69D-F24B-B556-FE7E16FE7A07}" destId="{428BED1D-461F-AA4C-9008-EF647C4E84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avail             	 	# show available modules</a:t>
          </a:r>
          <a:endParaRPr lang="en-US" sz="2800" kern="1200" dirty="0"/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spider			# search for  a module</a:t>
          </a:r>
          <a:endParaRPr lang="en-US" sz="2800" kern="1200" dirty="0"/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spider			# search for  a module</a:t>
          </a:r>
          <a:endParaRPr lang="en-US" sz="2800" kern="1200" dirty="0"/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load [module]  		# load a module</a:t>
          </a:r>
          <a:endParaRPr lang="en-US" sz="2800" kern="1200" dirty="0"/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list               		# list all loaded modules</a:t>
          </a:r>
          <a:endParaRPr lang="en-US" sz="2800" kern="1200" dirty="0"/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unload [module]    	# unload a module</a:t>
          </a:r>
          <a:endParaRPr lang="en-US" sz="2800" kern="1200" dirty="0"/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CE46C-8B4F-1842-BCBE-A2BF0B966267}">
      <dsp:nvSpPr>
        <dsp:cNvPr id="0" name=""/>
        <dsp:cNvSpPr/>
      </dsp:nvSpPr>
      <dsp:spPr>
        <a:xfrm>
          <a:off x="0" y="1809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A999-8FFF-5744-AE73-1AE506F31C8F}">
      <dsp:nvSpPr>
        <dsp:cNvPr id="0" name=""/>
        <dsp:cNvSpPr/>
      </dsp:nvSpPr>
      <dsp:spPr>
        <a:xfrm>
          <a:off x="0" y="1809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avail             	 	# show available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09"/>
        <a:ext cx="9525000" cy="617198"/>
      </dsp:txXfrm>
    </dsp:sp>
    <dsp:sp modelId="{6063C446-7AED-174B-A7F9-5054D3EFA714}">
      <dsp:nvSpPr>
        <dsp:cNvPr id="0" name=""/>
        <dsp:cNvSpPr/>
      </dsp:nvSpPr>
      <dsp:spPr>
        <a:xfrm>
          <a:off x="0" y="619008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585C98-34C2-D840-8613-6E23C17962A3}">
      <dsp:nvSpPr>
        <dsp:cNvPr id="0" name=""/>
        <dsp:cNvSpPr/>
      </dsp:nvSpPr>
      <dsp:spPr>
        <a:xfrm>
          <a:off x="0" y="619008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spider			# search for 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19008"/>
        <a:ext cx="9525000" cy="617198"/>
      </dsp:txXfrm>
    </dsp:sp>
    <dsp:sp modelId="{8C7C1929-17AA-EF41-8059-8B51A054A31E}">
      <dsp:nvSpPr>
        <dsp:cNvPr id="0" name=""/>
        <dsp:cNvSpPr/>
      </dsp:nvSpPr>
      <dsp:spPr>
        <a:xfrm>
          <a:off x="0" y="1236207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0F42D7-006F-4B48-AB08-83F0E6A8BFEB}">
      <dsp:nvSpPr>
        <dsp:cNvPr id="0" name=""/>
        <dsp:cNvSpPr/>
      </dsp:nvSpPr>
      <dsp:spPr>
        <a:xfrm>
          <a:off x="0" y="1236207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load [module]  		# load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236207"/>
        <a:ext cx="9525000" cy="617198"/>
      </dsp:txXfrm>
    </dsp:sp>
    <dsp:sp modelId="{4A0920D8-75E5-A843-A109-101E25F133E0}">
      <dsp:nvSpPr>
        <dsp:cNvPr id="0" name=""/>
        <dsp:cNvSpPr/>
      </dsp:nvSpPr>
      <dsp:spPr>
        <a:xfrm>
          <a:off x="0" y="1853406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6713-26D6-314C-9194-688FA8380FF3}">
      <dsp:nvSpPr>
        <dsp:cNvPr id="0" name=""/>
        <dsp:cNvSpPr/>
      </dsp:nvSpPr>
      <dsp:spPr>
        <a:xfrm>
          <a:off x="0" y="1853406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list               		# list all loaded modules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1853406"/>
        <a:ext cx="9525000" cy="617198"/>
      </dsp:txXfrm>
    </dsp:sp>
    <dsp:sp modelId="{68AC2231-B041-284A-8189-D21619E0B819}">
      <dsp:nvSpPr>
        <dsp:cNvPr id="0" name=""/>
        <dsp:cNvSpPr/>
      </dsp:nvSpPr>
      <dsp:spPr>
        <a:xfrm>
          <a:off x="0" y="2470604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B50B5-6063-4440-B8F5-C097023CCBB6}">
      <dsp:nvSpPr>
        <dsp:cNvPr id="0" name=""/>
        <dsp:cNvSpPr/>
      </dsp:nvSpPr>
      <dsp:spPr>
        <a:xfrm>
          <a:off x="0" y="2470604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50000"/>
                </a:schemeClr>
              </a:solidFill>
            </a:rPr>
            <a:t>module unload [module]    	# unload a module</a:t>
          </a:r>
          <a:endParaRPr 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2470604"/>
        <a:ext cx="9525000" cy="617198"/>
      </dsp:txXfrm>
    </dsp:sp>
    <dsp:sp modelId="{4F12764E-15D0-994B-A304-57F48D0FB4DE}">
      <dsp:nvSpPr>
        <dsp:cNvPr id="0" name=""/>
        <dsp:cNvSpPr/>
      </dsp:nvSpPr>
      <dsp:spPr>
        <a:xfrm>
          <a:off x="0" y="3087803"/>
          <a:ext cx="9525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B3A-C960-6547-A093-EB0A919E6714}">
      <dsp:nvSpPr>
        <dsp:cNvPr id="0" name=""/>
        <dsp:cNvSpPr/>
      </dsp:nvSpPr>
      <dsp:spPr>
        <a:xfrm>
          <a:off x="0" y="3087803"/>
          <a:ext cx="9525000" cy="61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module purge              		# unload all modules</a:t>
          </a:r>
          <a:endParaRPr lang="en-US" sz="2800" kern="1200" dirty="0"/>
        </a:p>
      </dsp:txBody>
      <dsp:txXfrm>
        <a:off x="0" y="3087803"/>
        <a:ext cx="9525000" cy="61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E8C679-9AAA-0353-A52F-B118A958E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2A6E8-A1AA-3AD7-6B69-1B18B68AD3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A2B1-FA9B-4D65-A04E-793B4739CFE5}" type="datetimeFigureOut">
              <a:rPr lang="pt-PT" smtClean="0"/>
              <a:t>09/01/26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729BE-7A3E-5890-F109-344319165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18315-A612-31B0-78C2-F32CAC9BB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01BC8-1601-4F2F-A8C8-4F5A748B5B1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94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DE6-7366-7B53-78F1-5CB4C2BF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6E42-C729-DC8A-9E0D-1292B298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1875" y="6244198"/>
            <a:ext cx="2121210" cy="365125"/>
          </a:xfrm>
          <a:prstGeom prst="rect">
            <a:avLst/>
          </a:prstGeom>
        </p:spPr>
        <p:txBody>
          <a:bodyPr/>
          <a:lstStyle/>
          <a:p>
            <a:fld id="{DC76968A-12D3-49D5-BD78-A2C2D78C4828}" type="datetimeFigureOut">
              <a:rPr lang="pt-PT" smtClean="0"/>
              <a:t>09/01/26</a:t>
            </a:fld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918F-6D61-6EC3-CF76-5D66B34C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EB3-30EF-4D68-A159-17AF5092B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073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039F3-73EE-9D1D-07A9-438F8304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1875" y="6244198"/>
            <a:ext cx="2121210" cy="365125"/>
          </a:xfrm>
          <a:prstGeom prst="rect">
            <a:avLst/>
          </a:prstGeom>
        </p:spPr>
        <p:txBody>
          <a:bodyPr/>
          <a:lstStyle/>
          <a:p>
            <a:fld id="{DC76968A-12D3-49D5-BD78-A2C2D78C4828}" type="datetimeFigureOut">
              <a:rPr lang="pt-PT" smtClean="0"/>
              <a:t>09/01/26</a:t>
            </a:fld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3EDA-0CC7-7D2D-9AA6-46E6E05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EB3-30EF-4D68-A159-17AF5092B27A}" type="slidenum">
              <a:rPr lang="pt-PT" smtClean="0"/>
              <a:t>‹#›</a:t>
            </a:fld>
            <a:endParaRPr lang="pt-P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AD43F-AB80-0455-107E-5A6D743CF5CA}"/>
              </a:ext>
            </a:extLst>
          </p:cNvPr>
          <p:cNvSpPr txBox="1"/>
          <p:nvPr userDrawn="1"/>
        </p:nvSpPr>
        <p:spPr>
          <a:xfrm>
            <a:off x="9075023" y="6375439"/>
            <a:ext cx="153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Ilyass Hankrir</a:t>
            </a:r>
          </a:p>
        </p:txBody>
      </p:sp>
    </p:spTree>
    <p:extLst>
      <p:ext uri="{BB962C8B-B14F-4D97-AF65-F5344CB8AC3E}">
        <p14:creationId xmlns:p14="http://schemas.microsoft.com/office/powerpoint/2010/main" val="408416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14FB-82BE-BFE2-E28F-BCC04E1B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C639E-1C21-0EFE-FF99-460FEE9B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378B1-4E79-2A7B-1113-B4977764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8672" y="6127750"/>
            <a:ext cx="1460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CFEB3-30EF-4D68-A159-17AF5092B27A}" type="slidenum">
              <a:rPr lang="pt-PT" smtClean="0"/>
              <a:t>‹#›</a:t>
            </a:fld>
            <a:endParaRPr lang="pt-P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75EAAD-EB33-08BA-0F7C-4BFC497EF5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9287" y="5726926"/>
            <a:ext cx="7954026" cy="913203"/>
            <a:chOff x="146853" y="342511"/>
            <a:chExt cx="9942512" cy="1141504"/>
          </a:xfrm>
        </p:grpSpPr>
        <p:pic>
          <p:nvPicPr>
            <p:cNvPr id="12" name="Picture 11" descr="A black and white image of a person's face&#10;&#10;AI-generated content may be incorrect.">
              <a:extLst>
                <a:ext uri="{FF2B5EF4-FFF2-40B4-BE49-F238E27FC236}">
                  <a16:creationId xmlns:a16="http://schemas.microsoft.com/office/drawing/2014/main" id="{4A4D3D96-704C-0EE8-14BA-3366E361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944" y="342511"/>
              <a:ext cx="4954421" cy="1102996"/>
            </a:xfrm>
            <a:prstGeom prst="rect">
              <a:avLst/>
            </a:prstGeom>
          </p:spPr>
        </p:pic>
        <p:pic>
          <p:nvPicPr>
            <p:cNvPr id="13" name="Picture 12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52343B15-DC16-3606-5BED-E77CA19D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3" y="342511"/>
              <a:ext cx="3197498" cy="1140484"/>
            </a:xfrm>
            <a:prstGeom prst="rect">
              <a:avLst/>
            </a:prstGeom>
          </p:spPr>
        </p:pic>
        <p:pic>
          <p:nvPicPr>
            <p:cNvPr id="14" name="Picture 13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B14E390-588D-A06D-D3CF-A5559C8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492" y="343531"/>
              <a:ext cx="1140484" cy="1140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1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E6BE9AFA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1_57BA353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pc-tutorials.llnl.gov/" TargetMode="External"/><Relationship Id="rId2" Type="http://schemas.openxmlformats.org/officeDocument/2006/relationships/hyperlink" Target="https://developer.nvidia.com/cuda-educatio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D28A-7CCF-DA7C-748D-67429977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43" y="854222"/>
            <a:ext cx="10490322" cy="3694181"/>
          </a:xfrm>
        </p:spPr>
        <p:txBody>
          <a:bodyPr>
            <a:normAutofit/>
          </a:bodyPr>
          <a:lstStyle/>
          <a:p>
            <a:pPr algn="ctr"/>
            <a:r>
              <a:rPr lang="en-US" noProof="0" dirty="0"/>
              <a:t>Quick start using a CNCA supercomputer</a:t>
            </a:r>
            <a:br>
              <a:rPr lang="en-US" noProof="0" dirty="0"/>
            </a:br>
            <a:br>
              <a:rPr lang="en-US" sz="3200" noProof="0" dirty="0"/>
            </a:br>
            <a:r>
              <a:rPr lang="en-US" sz="3200" noProof="0" dirty="0"/>
              <a:t>Margarida Madeira e Moura</a:t>
            </a:r>
            <a:br>
              <a:rPr lang="en-US" sz="3200" noProof="0" dirty="0"/>
            </a:br>
            <a:r>
              <a:rPr lang="en-US" sz="3200" noProof="0" dirty="0"/>
              <a:t>Ilyass Hankrir</a:t>
            </a:r>
            <a:br>
              <a:rPr lang="en-US" sz="3200" noProof="0" dirty="0"/>
            </a:br>
            <a:br>
              <a:rPr lang="en-US" sz="3200" noProof="0" dirty="0"/>
            </a:br>
            <a:r>
              <a:rPr lang="en-US" sz="2000" noProof="0" dirty="0" err="1"/>
              <a:t>HPCvLAB@UALGARVE</a:t>
            </a:r>
            <a:br>
              <a:rPr lang="en-US" sz="2000" noProof="0" dirty="0"/>
            </a:br>
            <a:r>
              <a:rPr lang="en-US" sz="2000" noProof="0" dirty="0"/>
              <a:t>April 11th,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2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"/>
    </mc:Choice>
    <mc:Fallback xmlns="">
      <p:transition spd="slow" advTm="2498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A4988-4ED1-DCA8-0D25-51E06143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52C126-1FA9-FB1C-DD20-207B775A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429" r="30210"/>
          <a:stretch/>
        </p:blipFill>
        <p:spPr>
          <a:xfrm>
            <a:off x="3383811" y="692740"/>
            <a:ext cx="5424377" cy="191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10CC1-D8DF-7716-D2D9-E262C655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-500" b="70480"/>
          <a:stretch/>
        </p:blipFill>
        <p:spPr>
          <a:xfrm>
            <a:off x="2273300" y="2937900"/>
            <a:ext cx="7645400" cy="982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E9A82-031C-14D9-EF89-F15DD7D3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4631200"/>
            <a:ext cx="7645400" cy="11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10233-4C13-46FD-4FF5-314D2175B613}"/>
              </a:ext>
            </a:extLst>
          </p:cNvPr>
          <p:cNvSpPr txBox="1"/>
          <p:nvPr/>
        </p:nvSpPr>
        <p:spPr>
          <a:xfrm>
            <a:off x="1307005" y="3075661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6F4C0-87DC-431A-E643-DF7CBFE58C3A}"/>
              </a:ext>
            </a:extLst>
          </p:cNvPr>
          <p:cNvSpPr txBox="1"/>
          <p:nvPr/>
        </p:nvSpPr>
        <p:spPr>
          <a:xfrm>
            <a:off x="2293852" y="1963469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D2476-E890-99AC-9270-7273A3FC1019}"/>
              </a:ext>
            </a:extLst>
          </p:cNvPr>
          <p:cNvSpPr txBox="1"/>
          <p:nvPr/>
        </p:nvSpPr>
        <p:spPr>
          <a:xfrm>
            <a:off x="1118539" y="4734684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Speech Bubble: Oval 8">
            <a:extLst>
              <a:ext uri="{FF2B5EF4-FFF2-40B4-BE49-F238E27FC236}">
                <a16:creationId xmlns:a16="http://schemas.microsoft.com/office/drawing/2014/main" id="{78AC2108-AE41-E64D-E558-EAF450F5DEA3}"/>
              </a:ext>
            </a:extLst>
          </p:cNvPr>
          <p:cNvSpPr/>
          <p:nvPr/>
        </p:nvSpPr>
        <p:spPr>
          <a:xfrm>
            <a:off x="2098037" y="2070153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peech Bubble: Oval 8">
            <a:extLst>
              <a:ext uri="{FF2B5EF4-FFF2-40B4-BE49-F238E27FC236}">
                <a16:creationId xmlns:a16="http://schemas.microsoft.com/office/drawing/2014/main" id="{DBEF193B-7343-D9C2-0076-415C5129DE92}"/>
              </a:ext>
            </a:extLst>
          </p:cNvPr>
          <p:cNvSpPr/>
          <p:nvPr/>
        </p:nvSpPr>
        <p:spPr>
          <a:xfrm>
            <a:off x="1111572" y="3154554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Speech Bubble: Oval 8">
            <a:extLst>
              <a:ext uri="{FF2B5EF4-FFF2-40B4-BE49-F238E27FC236}">
                <a16:creationId xmlns:a16="http://schemas.microsoft.com/office/drawing/2014/main" id="{BA5E489A-8E66-61EE-D1CD-28BF4F9B23CC}"/>
              </a:ext>
            </a:extLst>
          </p:cNvPr>
          <p:cNvSpPr/>
          <p:nvPr/>
        </p:nvSpPr>
        <p:spPr>
          <a:xfrm>
            <a:off x="922724" y="4813577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840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5730-B25A-AFAB-4C17-A4AFCD1D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645714-5466-8DCE-CD0B-57F0A5912280}"/>
              </a:ext>
            </a:extLst>
          </p:cNvPr>
          <p:cNvSpPr/>
          <p:nvPr/>
        </p:nvSpPr>
        <p:spPr>
          <a:xfrm>
            <a:off x="457200" y="3609753"/>
            <a:ext cx="7719237" cy="113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5F9FBF-6E9A-41CF-ACAD-BD00677660C5}"/>
              </a:ext>
            </a:extLst>
          </p:cNvPr>
          <p:cNvSpPr/>
          <p:nvPr/>
        </p:nvSpPr>
        <p:spPr>
          <a:xfrm>
            <a:off x="329609" y="180753"/>
            <a:ext cx="11025963" cy="32482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9A148-E791-4C24-653F-B0384C75C7BD}"/>
              </a:ext>
            </a:extLst>
          </p:cNvPr>
          <p:cNvSpPr txBox="1"/>
          <p:nvPr/>
        </p:nvSpPr>
        <p:spPr>
          <a:xfrm>
            <a:off x="457200" y="386026"/>
            <a:ext cx="219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When encountering this error follow these steps: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4C60B-2EC7-D8A2-2116-113A3601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2" y="0"/>
            <a:ext cx="3183357" cy="3936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DD0DBB-BE22-2AAE-AF4C-006EE3BCC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69" y="567809"/>
            <a:ext cx="5932376" cy="1483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8269C-1E3A-1152-D482-1CD058295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0" y="3696752"/>
            <a:ext cx="3670300" cy="93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9A32C-31C3-8C81-384D-EED5969069EA}"/>
              </a:ext>
            </a:extLst>
          </p:cNvPr>
          <p:cNvSpPr txBox="1"/>
          <p:nvPr/>
        </p:nvSpPr>
        <p:spPr>
          <a:xfrm>
            <a:off x="508173" y="3613243"/>
            <a:ext cx="375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Make sure your config includes:</a:t>
            </a:r>
            <a:br>
              <a:rPr lang="en-US" noProof="0" dirty="0"/>
            </a:br>
            <a:r>
              <a:rPr lang="en-US" noProof="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IdentifyFile</a:t>
            </a:r>
            <a:r>
              <a:rPr lang="en-US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noProof="0" dirty="0">
                <a:solidFill>
                  <a:schemeClr val="accent2">
                    <a:lumMod val="75000"/>
                  </a:schemeClr>
                </a:solidFill>
              </a:rPr>
              <a:t>~/Path/To/</a:t>
            </a:r>
            <a:r>
              <a:rPr lang="en-US" noProof="0" dirty="0" err="1">
                <a:solidFill>
                  <a:schemeClr val="accent2">
                    <a:lumMod val="75000"/>
                  </a:schemeClr>
                </a:solidFill>
              </a:rPr>
              <a:t>Private_Key</a:t>
            </a:r>
            <a:endParaRPr lang="en-US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9F363-A82D-DEF2-68B5-5ABB57958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922874"/>
            <a:ext cx="7620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EEDFF-9F50-7AA9-269B-086BA357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DCED-F4BB-4F02-91D2-DAB0E3A2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33"/>
            <a:ext cx="10515600" cy="1325563"/>
          </a:xfrm>
        </p:spPr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B58B9-A043-1393-3075-509C6ED80276}"/>
              </a:ext>
            </a:extLst>
          </p:cNvPr>
          <p:cNvSpPr txBox="1"/>
          <p:nvPr/>
        </p:nvSpPr>
        <p:spPr>
          <a:xfrm>
            <a:off x="1001477" y="1040000"/>
            <a:ext cx="10308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Alternatives for Windows OS/MacOS:</a:t>
            </a:r>
          </a:p>
          <a:p>
            <a:r>
              <a:rPr lang="en-US" noProof="0" dirty="0"/>
              <a:t> - Visual Studio Code </a:t>
            </a:r>
          </a:p>
          <a:p>
            <a:endParaRPr lang="en-US" noProof="0" dirty="0"/>
          </a:p>
          <a:p>
            <a:r>
              <a:rPr lang="en-US" noProof="0" dirty="0"/>
              <a:t>If using the terminal: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19F34-B904-B4C2-9AEA-61D0C23E18BE}"/>
              </a:ext>
            </a:extLst>
          </p:cNvPr>
          <p:cNvSpPr txBox="1"/>
          <p:nvPr/>
        </p:nvSpPr>
        <p:spPr>
          <a:xfrm>
            <a:off x="7630631" y="2551322"/>
            <a:ext cx="367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noProof="0" dirty="0">
                <a:solidFill>
                  <a:schemeClr val="accent5">
                    <a:lumMod val="75000"/>
                  </a:schemeClr>
                </a:solidFill>
              </a:rPr>
              <a:t>Define the username if different from your current user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72A51A-7436-CFA1-A772-888FB3E3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54" y="3340376"/>
            <a:ext cx="9981492" cy="1325563"/>
          </a:xfrm>
          <a:prstGeom prst="rect">
            <a:avLst/>
          </a:prstGeom>
        </p:spPr>
      </p:pic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DFAF39F3-16D9-0EB6-FD49-03C85DF12229}"/>
              </a:ext>
            </a:extLst>
          </p:cNvPr>
          <p:cNvSpPr/>
          <p:nvPr/>
        </p:nvSpPr>
        <p:spPr>
          <a:xfrm flipH="1">
            <a:off x="6701740" y="4009492"/>
            <a:ext cx="1521923" cy="3120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3426"/>
              <a:gd name="adj6" fmla="val -138723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295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5BF36-BD7B-3EA2-B816-8BFDDE53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67" y="1036873"/>
            <a:ext cx="8419898" cy="48730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D29099-3B5E-24DC-AE2D-5A819A88DE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After log in</a:t>
            </a:r>
          </a:p>
        </p:txBody>
      </p:sp>
    </p:spTree>
    <p:extLst>
      <p:ext uri="{BB962C8B-B14F-4D97-AF65-F5344CB8AC3E}">
        <p14:creationId xmlns:p14="http://schemas.microsoft.com/office/powerpoint/2010/main" val="332516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5CD4-8470-951B-6438-5C6C214B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7EACF4-13BC-E280-AE68-4726C1B0D7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12BF29DC-F636-86B6-4C02-B60924CC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863612"/>
              </p:ext>
            </p:extLst>
          </p:nvPr>
        </p:nvGraphicFramePr>
        <p:xfrm>
          <a:off x="1333500" y="1898759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0F0B319-975C-F822-8E36-8CB0DC685994}"/>
              </a:ext>
            </a:extLst>
          </p:cNvPr>
          <p:cNvSpPr txBox="1"/>
          <p:nvPr/>
        </p:nvSpPr>
        <p:spPr>
          <a:xfrm>
            <a:off x="1260349" y="1367522"/>
            <a:ext cx="967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Cirrus uses </a:t>
            </a:r>
            <a:r>
              <a:rPr lang="en-US" b="1" noProof="0" dirty="0"/>
              <a:t>environment modules</a:t>
            </a:r>
            <a:r>
              <a:rPr lang="en-US" noProof="0" dirty="0"/>
              <a:t> to manage compilers (GCC, Intel), MPI versions, Python, etc.</a:t>
            </a:r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232906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2113-5285-0168-A702-740F676E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638CC-4B90-B629-3B22-EE78039AB67C}"/>
              </a:ext>
            </a:extLst>
          </p:cNvPr>
          <p:cNvSpPr txBox="1">
            <a:spLocks/>
          </p:cNvSpPr>
          <p:nvPr/>
        </p:nvSpPr>
        <p:spPr>
          <a:xfrm>
            <a:off x="638881" y="168084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E5751-8227-BA65-A444-3D708D43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31" y="2059918"/>
            <a:ext cx="9439940" cy="3479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2D6CD-A310-7486-8521-A59D7985D197}"/>
              </a:ext>
            </a:extLst>
          </p:cNvPr>
          <p:cNvSpPr txBox="1"/>
          <p:nvPr/>
        </p:nvSpPr>
        <p:spPr>
          <a:xfrm>
            <a:off x="1016359" y="1536698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avail</a:t>
            </a:r>
          </a:p>
        </p:txBody>
      </p:sp>
    </p:spTree>
    <p:extLst>
      <p:ext uri="{BB962C8B-B14F-4D97-AF65-F5344CB8AC3E}">
        <p14:creationId xmlns:p14="http://schemas.microsoft.com/office/powerpoint/2010/main" val="8216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3A7E-0275-8B17-AC97-2C808F8C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0CA645-D56B-6326-9766-E513C834B7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F9031679-597A-4C0E-C42B-49E3EFA56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364497"/>
              </p:ext>
            </p:extLst>
          </p:nvPr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30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15692-517B-82A4-C252-1B2AB15B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8C5B7D-EE03-2582-3045-02F1AD80B212}"/>
              </a:ext>
            </a:extLst>
          </p:cNvPr>
          <p:cNvSpPr txBox="1">
            <a:spLocks/>
          </p:cNvSpPr>
          <p:nvPr/>
        </p:nvSpPr>
        <p:spPr>
          <a:xfrm>
            <a:off x="638881" y="168084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95B87-3A10-A6D5-F26B-3B2A346F1372}"/>
              </a:ext>
            </a:extLst>
          </p:cNvPr>
          <p:cNvSpPr txBox="1"/>
          <p:nvPr/>
        </p:nvSpPr>
        <p:spPr>
          <a:xfrm>
            <a:off x="990959" y="1275088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</a:t>
            </a:r>
            <a:r>
              <a:rPr lang="en-US" sz="2800" b="1" u="sng" dirty="0"/>
              <a:t>spider</a:t>
            </a:r>
            <a:endParaRPr lang="en-US" sz="2800" b="1" u="sng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F8F7C-19ED-B0B5-B20D-FFB1F494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07" y="1798308"/>
            <a:ext cx="9304388" cy="37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44A4-C12F-6895-8EA3-42D544D1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4BDC69-E116-7723-33F1-AA34F7A469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558B7508-618E-C7C4-1083-29FC2257F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880406"/>
              </p:ext>
            </p:extLst>
          </p:nvPr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1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9F9A6-6840-6FAF-C248-B0E8AAF0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C0F4C2-C4E9-57DA-85D2-EAC2B43251DE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2AD4E-CCBE-99CB-7249-CC96F066A209}"/>
              </a:ext>
            </a:extLst>
          </p:cNvPr>
          <p:cNvSpPr txBox="1"/>
          <p:nvPr/>
        </p:nvSpPr>
        <p:spPr>
          <a:xfrm>
            <a:off x="813158" y="1646987"/>
            <a:ext cx="458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load</a:t>
            </a:r>
            <a:r>
              <a:rPr lang="en-US" sz="2800" noProof="0" dirty="0"/>
              <a:t> + </a:t>
            </a:r>
            <a:r>
              <a:rPr lang="en-US" sz="2800" b="1" u="sng" noProof="0" dirty="0"/>
              <a:t>module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7C146-69A0-4BF9-DD8A-51228EA2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92" y="2517770"/>
            <a:ext cx="10160818" cy="21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9940-7864-0D74-EFAA-E324FB8E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489F7-B9EE-BF03-1E81-6B60DABD158A}"/>
              </a:ext>
            </a:extLst>
          </p:cNvPr>
          <p:cNvSpPr txBox="1"/>
          <p:nvPr/>
        </p:nvSpPr>
        <p:spPr>
          <a:xfrm>
            <a:off x="1045779" y="1481959"/>
            <a:ext cx="1030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31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8B75-B434-B533-B910-807E0A68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818843-B55F-8A30-E009-FBAAAA1D9C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2561E56A-3D34-F68A-E8CE-D28D59589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973258"/>
              </p:ext>
            </p:extLst>
          </p:nvPr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39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5136-1C7C-0A37-D5A3-B8382F462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B8CE81-E597-B284-7D85-EB2A3DDAD5CC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2E818-A0FD-16B1-8FCC-7A0DF3991B47}"/>
              </a:ext>
            </a:extLst>
          </p:cNvPr>
          <p:cNvSpPr txBox="1"/>
          <p:nvPr/>
        </p:nvSpPr>
        <p:spPr>
          <a:xfrm>
            <a:off x="638881" y="1825814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</a:t>
            </a:r>
            <a:r>
              <a:rPr lang="en-US" sz="2800" b="1" u="sng" dirty="0"/>
              <a:t>unload</a:t>
            </a:r>
            <a:endParaRPr lang="en-US" sz="2800" b="1" u="sng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91646-6B15-5250-5492-F2A122CF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87" y="2489347"/>
            <a:ext cx="10017825" cy="24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ADD6-F42A-7E3E-9FC1-D672C0A9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B7D9CA-38DC-3996-1804-4656721D52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noProof="0" dirty="0"/>
              <a:t>Environment Management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FB4F143C-880E-64E8-2C81-C8D47FDB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225034"/>
              </p:ext>
            </p:extLst>
          </p:nvPr>
        </p:nvGraphicFramePr>
        <p:xfrm>
          <a:off x="1333500" y="1575594"/>
          <a:ext cx="9525000" cy="370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7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8114-3486-75BB-14CC-BE4A34F6E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827B7B-7A43-38FA-43A6-3666CA0EBEAF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Environment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F52D2-2638-48B0-E115-EE4AB2BA4F50}"/>
              </a:ext>
            </a:extLst>
          </p:cNvPr>
          <p:cNvSpPr txBox="1"/>
          <p:nvPr/>
        </p:nvSpPr>
        <p:spPr>
          <a:xfrm>
            <a:off x="1223081" y="1825814"/>
            <a:ext cx="311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noProof="0" dirty="0"/>
              <a:t>module </a:t>
            </a:r>
            <a:r>
              <a:rPr lang="en-US" sz="2800" b="1" u="sng" dirty="0"/>
              <a:t>purge</a:t>
            </a:r>
            <a:endParaRPr lang="en-US" sz="2800" b="1" u="sng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346EB-92BD-344D-871C-2AE01C19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59" y="2705100"/>
            <a:ext cx="8610081" cy="22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8993-D16A-077B-F2B2-1C9163E9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E95965-C7B7-9588-EB90-C3A37ABCE908}"/>
              </a:ext>
            </a:extLst>
          </p:cNvPr>
          <p:cNvSpPr txBox="1">
            <a:spLocks/>
          </p:cNvSpPr>
          <p:nvPr/>
        </p:nvSpPr>
        <p:spPr>
          <a:xfrm>
            <a:off x="721242" y="2588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noProof="0" dirty="0"/>
              <a:t>Examples</a:t>
            </a:r>
            <a:endParaRPr lang="en-US" b="1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755A9-DC86-56FD-03C5-33FE7C66A840}"/>
              </a:ext>
            </a:extLst>
          </p:cNvPr>
          <p:cNvSpPr txBox="1"/>
          <p:nvPr/>
        </p:nvSpPr>
        <p:spPr>
          <a:xfrm>
            <a:off x="1007391" y="1666068"/>
            <a:ext cx="10333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Example 1 – distinguishing output from the job script and from the job load</a:t>
            </a:r>
          </a:p>
          <a:p>
            <a:r>
              <a:rPr lang="en-US" sz="2000" dirty="0"/>
              <a:t>Example 2 – what if something goes wrong: %</a:t>
            </a:r>
            <a:r>
              <a:rPr lang="en-US" sz="2000" dirty="0" err="1"/>
              <a:t>j.err</a:t>
            </a:r>
            <a:endParaRPr lang="en-US" sz="2000" dirty="0"/>
          </a:p>
          <a:p>
            <a:r>
              <a:rPr lang="en-US" sz="2000" noProof="0" dirty="0"/>
              <a:t>Example 3 – MPI in C</a:t>
            </a:r>
          </a:p>
          <a:p>
            <a:r>
              <a:rPr lang="en-US" sz="2000" dirty="0"/>
              <a:t>Example 4 – OpenMP in C</a:t>
            </a:r>
          </a:p>
          <a:p>
            <a:r>
              <a:rPr lang="en-US" sz="2000" noProof="0" dirty="0"/>
              <a:t>Example 5 – MPI + OpenMP in C</a:t>
            </a:r>
          </a:p>
          <a:p>
            <a:r>
              <a:rPr lang="en-US" sz="2000" dirty="0"/>
              <a:t>Example 6 – GPU in C</a:t>
            </a:r>
          </a:p>
        </p:txBody>
      </p:sp>
    </p:spTree>
    <p:extLst>
      <p:ext uri="{BB962C8B-B14F-4D97-AF65-F5344CB8AC3E}">
        <p14:creationId xmlns:p14="http://schemas.microsoft.com/office/powerpoint/2010/main" val="14718211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D359-078A-71EF-025D-F6889528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2476C4-FFD6-5325-16A8-E362A60A975D}"/>
              </a:ext>
            </a:extLst>
          </p:cNvPr>
          <p:cNvSpPr txBox="1">
            <a:spLocks/>
          </p:cNvSpPr>
          <p:nvPr/>
        </p:nvSpPr>
        <p:spPr>
          <a:xfrm>
            <a:off x="721242" y="2588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noProof="0" dirty="0"/>
              <a:t>Example 1 – Hello HPC World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2BA00-3B58-90E9-F731-995726D3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9" y="1081743"/>
            <a:ext cx="6430839" cy="4694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82DA8-8CD5-639B-7BAA-AE4A9C9FF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0529"/>
            <a:ext cx="5614416" cy="2484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C600A-838F-E49B-EC7C-1769A3DFCE8F}"/>
              </a:ext>
            </a:extLst>
          </p:cNvPr>
          <p:cNvSpPr txBox="1"/>
          <p:nvPr/>
        </p:nvSpPr>
        <p:spPr>
          <a:xfrm>
            <a:off x="6992677" y="5135527"/>
            <a:ext cx="46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Submit your job:</a:t>
            </a:r>
            <a:endParaRPr lang="en-US" noProof="0" dirty="0"/>
          </a:p>
          <a:p>
            <a:r>
              <a:rPr lang="en-US" noProof="0" dirty="0"/>
              <a:t>	$ </a:t>
            </a:r>
            <a:r>
              <a:rPr lang="en-US" noProof="0" dirty="0" err="1"/>
              <a:t>sbatch</a:t>
            </a:r>
            <a:r>
              <a:rPr lang="en-US" noProof="0" dirty="0"/>
              <a:t> hello.sh</a:t>
            </a:r>
          </a:p>
        </p:txBody>
      </p:sp>
    </p:spTree>
    <p:extLst>
      <p:ext uri="{BB962C8B-B14F-4D97-AF65-F5344CB8AC3E}">
        <p14:creationId xmlns:p14="http://schemas.microsoft.com/office/powerpoint/2010/main" val="1910325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8D1AA8-6EB7-B7F4-C283-48C4498919D0}"/>
              </a:ext>
            </a:extLst>
          </p:cNvPr>
          <p:cNvSpPr txBox="1">
            <a:spLocks/>
          </p:cNvSpPr>
          <p:nvPr/>
        </p:nvSpPr>
        <p:spPr>
          <a:xfrm>
            <a:off x="641180" y="18374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1 – Hello HPC </a:t>
            </a:r>
            <a:r>
              <a:rPr lang="en-US" sz="6600" noProof="0" dirty="0" err="1"/>
              <a:t>World.out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15DE1-C5BD-0E24-E1D9-6868FCF5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276350"/>
            <a:ext cx="7137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7DDE-BA86-3618-CC45-25221C91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05E3BD-60D6-9ACF-AAF9-4145C945B743}"/>
              </a:ext>
            </a:extLst>
          </p:cNvPr>
          <p:cNvSpPr txBox="1">
            <a:spLocks/>
          </p:cNvSpPr>
          <p:nvPr/>
        </p:nvSpPr>
        <p:spPr>
          <a:xfrm>
            <a:off x="641180" y="18374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2 – Hello HPC World.</a:t>
            </a:r>
            <a:r>
              <a:rPr lang="en-US" sz="6600" dirty="0"/>
              <a:t>err</a:t>
            </a:r>
            <a:endParaRPr lang="en-US" sz="66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87B73-9797-EAA2-AD27-4848C792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946"/>
            <a:ext cx="7658100" cy="407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2B18D-2A5D-F940-1D2C-C21FB5D4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362200"/>
            <a:ext cx="5676900" cy="10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4594D-9B31-15FF-D7BD-F0C3CBBCE433}"/>
              </a:ext>
            </a:extLst>
          </p:cNvPr>
          <p:cNvSpPr txBox="1"/>
          <p:nvPr/>
        </p:nvSpPr>
        <p:spPr>
          <a:xfrm>
            <a:off x="9353550" y="3429000"/>
            <a:ext cx="134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hello.id.err</a:t>
            </a:r>
            <a:endParaRPr lang="en-MA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80A19-D512-5EFD-5EC1-E25D56FD1F9F}"/>
              </a:ext>
            </a:extLst>
          </p:cNvPr>
          <p:cNvSpPr txBox="1"/>
          <p:nvPr/>
        </p:nvSpPr>
        <p:spPr>
          <a:xfrm>
            <a:off x="3133122" y="5259722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</a:t>
            </a:r>
            <a:r>
              <a:rPr lang="en-MA" b="1" u="sng" dirty="0"/>
              <a:t>ello.id.out</a:t>
            </a:r>
          </a:p>
        </p:txBody>
      </p:sp>
    </p:spTree>
    <p:extLst>
      <p:ext uri="{BB962C8B-B14F-4D97-AF65-F5344CB8AC3E}">
        <p14:creationId xmlns:p14="http://schemas.microsoft.com/office/powerpoint/2010/main" val="426000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19135-4A11-BB21-391C-F71FE35F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787FF9-02F6-01EA-9BEC-E47734C4500A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 err="1"/>
              <a:t>sacct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F3BD7-BE6C-8423-AD01-8FA6AB3C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3" y="2587436"/>
            <a:ext cx="11176465" cy="17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B7C6F-83D0-11AE-B03F-6980463D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8741E1-3037-293E-C98E-822D6C4DF7A4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 err="1"/>
              <a:t>sacct</a:t>
            </a:r>
            <a:endParaRPr lang="en-US" sz="6600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ACF25-1770-FC60-18B3-F5EBCC9293B4}"/>
              </a:ext>
            </a:extLst>
          </p:cNvPr>
          <p:cNvSpPr txBox="1"/>
          <p:nvPr/>
        </p:nvSpPr>
        <p:spPr>
          <a:xfrm>
            <a:off x="1723697" y="4314497"/>
            <a:ext cx="814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To list the waiting queue, use:</a:t>
            </a:r>
          </a:p>
          <a:p>
            <a:r>
              <a:rPr lang="en-US" noProof="0" dirty="0" err="1"/>
              <a:t>squeue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To cancel a job, use:</a:t>
            </a:r>
          </a:p>
          <a:p>
            <a:r>
              <a:rPr lang="en-US" noProof="0" dirty="0" err="1"/>
              <a:t>scancel</a:t>
            </a:r>
            <a:r>
              <a:rPr lang="en-US" noProof="0" dirty="0"/>
              <a:t> &lt;JOBID&gt;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EEC7E-AC91-3736-32F1-5408F93D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2" y="2073205"/>
            <a:ext cx="11665618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5E2B-9152-745F-9148-87A7F7DDA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29DB7-1A62-1C48-E52D-49B96A07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16" y="224783"/>
            <a:ext cx="7840769" cy="564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77204-FA37-3DD7-A2FE-BA980693FED2}"/>
              </a:ext>
            </a:extLst>
          </p:cNvPr>
          <p:cNvSpPr txBox="1"/>
          <p:nvPr/>
        </p:nvSpPr>
        <p:spPr>
          <a:xfrm>
            <a:off x="1267574" y="489097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DCCAD-8E48-9953-DCEA-A8B05BE5956D}"/>
              </a:ext>
            </a:extLst>
          </p:cNvPr>
          <p:cNvSpPr txBox="1"/>
          <p:nvPr/>
        </p:nvSpPr>
        <p:spPr>
          <a:xfrm>
            <a:off x="1264910" y="1910588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5B12E1A-459B-8A2E-2781-740230D9E715}"/>
              </a:ext>
            </a:extLst>
          </p:cNvPr>
          <p:cNvSpPr/>
          <p:nvPr/>
        </p:nvSpPr>
        <p:spPr>
          <a:xfrm>
            <a:off x="1066263" y="567990"/>
            <a:ext cx="972879" cy="765545"/>
          </a:xfrm>
          <a:prstGeom prst="wedgeEllipseCallout">
            <a:avLst>
              <a:gd name="adj1" fmla="val 78620"/>
              <a:gd name="adj2" fmla="val -138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66CD4AD-843E-3C0B-3573-BE0CEF49F91A}"/>
              </a:ext>
            </a:extLst>
          </p:cNvPr>
          <p:cNvSpPr/>
          <p:nvPr/>
        </p:nvSpPr>
        <p:spPr>
          <a:xfrm>
            <a:off x="1066263" y="1989481"/>
            <a:ext cx="972879" cy="765545"/>
          </a:xfrm>
          <a:prstGeom prst="wedgeEllipseCallout">
            <a:avLst>
              <a:gd name="adj1" fmla="val 126708"/>
              <a:gd name="adj2" fmla="val -6250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483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E588-3BE0-780A-1D9B-DFB4970C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FC0C3-186F-C746-CB8B-9272B2F75D72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 err="1"/>
              <a:t>sacct</a:t>
            </a:r>
            <a:endParaRPr lang="en-US" sz="6600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6DCF1-3EFF-A704-75C5-EAEA192FEB9E}"/>
              </a:ext>
            </a:extLst>
          </p:cNvPr>
          <p:cNvSpPr txBox="1"/>
          <p:nvPr/>
        </p:nvSpPr>
        <p:spPr>
          <a:xfrm>
            <a:off x="362753" y="4250702"/>
            <a:ext cx="3209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To list the waiting queue, use:</a:t>
            </a:r>
          </a:p>
          <a:p>
            <a:r>
              <a:rPr lang="en-US" noProof="0" dirty="0" err="1"/>
              <a:t>squeue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To cancel a job, use:</a:t>
            </a:r>
          </a:p>
          <a:p>
            <a:r>
              <a:rPr lang="en-US" noProof="0" dirty="0" err="1"/>
              <a:t>scancel</a:t>
            </a:r>
            <a:r>
              <a:rPr lang="en-US" noProof="0" dirty="0"/>
              <a:t> &lt;JOBID&gt;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9A983D-01E6-9C52-70A0-5DDC70F0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4386959"/>
            <a:ext cx="7759700" cy="711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D56ACA-ED0C-3CBA-B4E5-4151A602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3" y="1806764"/>
            <a:ext cx="11665618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6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FC9D5-FE48-3ED0-F48C-4D7A3A89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2A3040-A1DB-F7FD-9096-01881C3CAA7C}"/>
              </a:ext>
            </a:extLst>
          </p:cNvPr>
          <p:cNvSpPr txBox="1">
            <a:spLocks/>
          </p:cNvSpPr>
          <p:nvPr/>
        </p:nvSpPr>
        <p:spPr>
          <a:xfrm>
            <a:off x="641180" y="233915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noProof="0" dirty="0"/>
              <a:t>Parallel Programming Models: MPI vs OpenMP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818491-AB18-351E-810A-756A4F100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75939"/>
              </p:ext>
            </p:extLst>
          </p:nvPr>
        </p:nvGraphicFramePr>
        <p:xfrm>
          <a:off x="1008321" y="1602529"/>
          <a:ext cx="10175357" cy="354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797">
                  <a:extLst>
                    <a:ext uri="{9D8B030D-6E8A-4147-A177-3AD203B41FA5}">
                      <a16:colId xmlns:a16="http://schemas.microsoft.com/office/drawing/2014/main" val="421612030"/>
                    </a:ext>
                  </a:extLst>
                </a:gridCol>
                <a:gridCol w="3342684">
                  <a:extLst>
                    <a:ext uri="{9D8B030D-6E8A-4147-A177-3AD203B41FA5}">
                      <a16:colId xmlns:a16="http://schemas.microsoft.com/office/drawing/2014/main" val="2293402721"/>
                    </a:ext>
                  </a:extLst>
                </a:gridCol>
                <a:gridCol w="4067876">
                  <a:extLst>
                    <a:ext uri="{9D8B030D-6E8A-4147-A177-3AD203B41FA5}">
                      <a16:colId xmlns:a16="http://schemas.microsoft.com/office/drawing/2014/main" val="2550073070"/>
                    </a:ext>
                  </a:extLst>
                </a:gridCol>
              </a:tblGrid>
              <a:tr h="583847">
                <a:tc>
                  <a:txBody>
                    <a:bodyPr/>
                    <a:lstStyle/>
                    <a:p>
                      <a:r>
                        <a:rPr lang="en-US" b="1" noProof="0" dirty="0"/>
                        <a:t>Feature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/>
                        <a:t>OpenMP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/>
                        <a:t>MPI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98454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Memory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Shared memory (same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Distributed memory (multi-node)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36015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Typical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Multithreading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Multiprocessing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61682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r>
                        <a:rPr lang="en-US" noProof="0" dirty="0"/>
                        <a:t>Syntax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Pragmas / directives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Function calls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50686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r>
                        <a:rPr lang="en-US" noProof="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Implicit (via memory)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Explicit (via messages)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746300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Cirrus Usage 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--</a:t>
                      </a:r>
                      <a:r>
                        <a:rPr lang="en-US" noProof="0" dirty="0" err="1"/>
                        <a:t>cpus</a:t>
                      </a:r>
                      <a:r>
                        <a:rPr lang="en-US" noProof="0" dirty="0"/>
                        <a:t>-per-task=4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--</a:t>
                      </a:r>
                      <a:r>
                        <a:rPr lang="en-US" noProof="0" dirty="0" err="1"/>
                        <a:t>ntasks</a:t>
                      </a:r>
                      <a:r>
                        <a:rPr lang="en-US" noProof="0" dirty="0"/>
                        <a:t>=4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6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3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1B5E-7C97-EE05-9CA6-133624F4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FECB55-0CE4-CCE0-DDE2-ED960F444DE0}"/>
              </a:ext>
            </a:extLst>
          </p:cNvPr>
          <p:cNvSpPr txBox="1">
            <a:spLocks/>
          </p:cNvSpPr>
          <p:nvPr/>
        </p:nvSpPr>
        <p:spPr>
          <a:xfrm>
            <a:off x="641180" y="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3 – </a:t>
            </a:r>
            <a:r>
              <a:rPr lang="en-US" sz="6600" noProof="0" dirty="0" err="1"/>
              <a:t>Hello_MPI</a:t>
            </a:r>
            <a:endParaRPr lang="en-US" sz="66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28779-CF83-E7CA-B5BC-598AD9D5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9" y="2352976"/>
            <a:ext cx="7333387" cy="3508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29228F-4BB5-B86E-194E-41FA8549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6" y="1102448"/>
            <a:ext cx="5461044" cy="3751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0BEB-02B6-964D-3808-8871320FFB5D}"/>
              </a:ext>
            </a:extLst>
          </p:cNvPr>
          <p:cNvSpPr txBox="1"/>
          <p:nvPr/>
        </p:nvSpPr>
        <p:spPr>
          <a:xfrm>
            <a:off x="7892208" y="5109221"/>
            <a:ext cx="384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Submit your job:</a:t>
            </a:r>
            <a:endParaRPr lang="en-US" noProof="0" dirty="0"/>
          </a:p>
          <a:p>
            <a:r>
              <a:rPr lang="en-US" noProof="0" dirty="0"/>
              <a:t>	$ </a:t>
            </a:r>
            <a:r>
              <a:rPr lang="en-US" noProof="0" dirty="0" err="1"/>
              <a:t>sbatch</a:t>
            </a:r>
            <a:r>
              <a:rPr lang="en-US" noProof="0" dirty="0"/>
              <a:t> hello_mpi.sh</a:t>
            </a:r>
          </a:p>
        </p:txBody>
      </p:sp>
    </p:spTree>
    <p:extLst>
      <p:ext uri="{BB962C8B-B14F-4D97-AF65-F5344CB8AC3E}">
        <p14:creationId xmlns:p14="http://schemas.microsoft.com/office/powerpoint/2010/main" val="41197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86E0-B5AF-3C4A-DA08-C57444E2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1AEADC-E38D-2645-FCD6-C6EA598AEE19}"/>
              </a:ext>
            </a:extLst>
          </p:cNvPr>
          <p:cNvSpPr txBox="1">
            <a:spLocks/>
          </p:cNvSpPr>
          <p:nvPr/>
        </p:nvSpPr>
        <p:spPr>
          <a:xfrm>
            <a:off x="641180" y="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noProof="0" dirty="0"/>
              <a:t>Example 3 – </a:t>
            </a:r>
            <a:r>
              <a:rPr lang="en-US" sz="6600" noProof="0" dirty="0" err="1"/>
              <a:t>Hello_MPI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8285F-8468-7498-E887-C44C2F84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49" y="1166812"/>
            <a:ext cx="6063702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D56EF-C060-0977-D6E7-5752D991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F0947A-BC6E-3C43-21E4-D31F6B93E2C4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4 – </a:t>
            </a:r>
            <a:r>
              <a:rPr lang="en-US" sz="6600" noProof="0" dirty="0" err="1"/>
              <a:t>Hello_OpenMP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BC2115-B1DC-E07D-6818-9D56F42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57" y="938535"/>
            <a:ext cx="5453743" cy="476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886B4-B7B8-22E5-3550-5AC5320E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23" y="1190992"/>
            <a:ext cx="6752280" cy="4257807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B0643D6-7C49-6F32-9E0C-EB064899C884}"/>
              </a:ext>
            </a:extLst>
          </p:cNvPr>
          <p:cNvSpPr/>
          <p:nvPr/>
        </p:nvSpPr>
        <p:spPr>
          <a:xfrm>
            <a:off x="3026230" y="4298395"/>
            <a:ext cx="3712028" cy="12533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FCA64-70F0-F379-4755-14848AB1D079}"/>
              </a:ext>
            </a:extLst>
          </p:cNvPr>
          <p:cNvSpPr txBox="1"/>
          <p:nvPr/>
        </p:nvSpPr>
        <p:spPr>
          <a:xfrm>
            <a:off x="3628524" y="4605531"/>
            <a:ext cx="384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ysClr val="windowText" lastClr="000000"/>
                </a:solidFill>
              </a:rPr>
              <a:t>Submit your job:</a:t>
            </a:r>
            <a:endParaRPr lang="en-US" noProof="0" dirty="0">
              <a:solidFill>
                <a:sysClr val="windowText" lastClr="000000"/>
              </a:solidFill>
            </a:endParaRPr>
          </a:p>
          <a:p>
            <a:r>
              <a:rPr lang="en-US" noProof="0" dirty="0">
                <a:solidFill>
                  <a:sysClr val="windowText" lastClr="000000"/>
                </a:solidFill>
              </a:rPr>
              <a:t>$ </a:t>
            </a:r>
            <a:r>
              <a:rPr lang="en-US" noProof="0" dirty="0" err="1">
                <a:solidFill>
                  <a:sysClr val="windowText" lastClr="000000"/>
                </a:solidFill>
              </a:rPr>
              <a:t>sbatch</a:t>
            </a:r>
            <a:r>
              <a:rPr lang="en-US" noProof="0" dirty="0">
                <a:solidFill>
                  <a:sysClr val="windowText" lastClr="000000"/>
                </a:solidFill>
              </a:rPr>
              <a:t> omp_hello.sh</a:t>
            </a:r>
          </a:p>
        </p:txBody>
      </p:sp>
    </p:spTree>
    <p:extLst>
      <p:ext uri="{BB962C8B-B14F-4D97-AF65-F5344CB8AC3E}">
        <p14:creationId xmlns:p14="http://schemas.microsoft.com/office/powerpoint/2010/main" val="3941693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3C996-8A97-F881-B7C6-1A8A5C45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1EAA78-1CDB-207E-91A2-FE88FA669A74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4 – </a:t>
            </a:r>
            <a:r>
              <a:rPr lang="en-US" sz="6600" noProof="0" dirty="0" err="1"/>
              <a:t>Hello_OpenMP</a:t>
            </a:r>
            <a:endParaRPr lang="en-US" sz="66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0828E-DC1D-37AD-9F91-1E9A53BE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7" y="988539"/>
            <a:ext cx="6618514" cy="47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90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79F58-49D5-CB82-3F01-E2541ABF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4A8470-273F-B00F-9B65-2A8F658BB114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5 – </a:t>
            </a:r>
            <a:r>
              <a:rPr lang="en-US" sz="6600" noProof="0" dirty="0" err="1"/>
              <a:t>Hello_Hybrid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6D0A1-CC7E-99DC-152A-FD8CDE7A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1029227"/>
            <a:ext cx="7772400" cy="47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0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DCDB-E7B8-3927-FFC4-B4FCBE6E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BE687E-4C2F-4389-EAAB-33F111D15AA2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5 – </a:t>
            </a:r>
            <a:r>
              <a:rPr lang="en-US" sz="6600" noProof="0" dirty="0" err="1"/>
              <a:t>Hello_Hybrid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3F16E-9C0D-4404-DFCF-C364E3DC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21" y="1032328"/>
            <a:ext cx="6666470" cy="479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3204F-1D10-6224-0906-A27F3500B819}"/>
              </a:ext>
            </a:extLst>
          </p:cNvPr>
          <p:cNvSpPr txBox="1"/>
          <p:nvPr/>
        </p:nvSpPr>
        <p:spPr>
          <a:xfrm>
            <a:off x="8579680" y="4711192"/>
            <a:ext cx="384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Submit your job:</a:t>
            </a:r>
            <a:endParaRPr lang="en-US" noProof="0" dirty="0"/>
          </a:p>
          <a:p>
            <a:r>
              <a:rPr lang="en-US" noProof="0" dirty="0"/>
              <a:t>	$ </a:t>
            </a:r>
            <a:r>
              <a:rPr lang="en-US" noProof="0" dirty="0" err="1"/>
              <a:t>sbatch</a:t>
            </a:r>
            <a:r>
              <a:rPr lang="en-US" noProof="0" dirty="0"/>
              <a:t> hello_hybrid.sh</a:t>
            </a:r>
          </a:p>
        </p:txBody>
      </p:sp>
    </p:spTree>
    <p:extLst>
      <p:ext uri="{BB962C8B-B14F-4D97-AF65-F5344CB8AC3E}">
        <p14:creationId xmlns:p14="http://schemas.microsoft.com/office/powerpoint/2010/main" val="4287796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6501-9D6A-6B27-68AB-AF567955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C89F78D-2137-5573-852F-A9F3F984C394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5 – </a:t>
            </a:r>
            <a:r>
              <a:rPr lang="en-US" sz="6600" noProof="0" dirty="0" err="1"/>
              <a:t>Hello_Hybrid</a:t>
            </a:r>
            <a:endParaRPr lang="en-US" sz="66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5A5C1-8951-5CB0-940D-EB46B160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73" y="1009393"/>
            <a:ext cx="5742053" cy="48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5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5AB5-D2A1-FF0A-FFC4-B402D9E7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47BC7E-0B08-D1D2-BDA9-2DD7D187EC78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6 – </a:t>
            </a:r>
            <a:r>
              <a:rPr lang="en-US" sz="6600" noProof="0" dirty="0" err="1"/>
              <a:t>Hello_GPU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05905-E320-B5F2-6B73-D431712D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0" y="1041400"/>
            <a:ext cx="5092700" cy="439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793B8-297D-B6D4-BE03-4BFDE9EE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80" y="933450"/>
            <a:ext cx="4305300" cy="461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07FB1-C21F-C4CD-372E-7BEB3BB59D53}"/>
              </a:ext>
            </a:extLst>
          </p:cNvPr>
          <p:cNvSpPr txBox="1"/>
          <p:nvPr/>
        </p:nvSpPr>
        <p:spPr>
          <a:xfrm>
            <a:off x="9772480" y="4468532"/>
            <a:ext cx="24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Submit your job:</a:t>
            </a:r>
            <a:endParaRPr lang="en-US" noProof="0" dirty="0"/>
          </a:p>
          <a:p>
            <a:r>
              <a:rPr lang="en-US" noProof="0" dirty="0"/>
              <a:t>$ </a:t>
            </a:r>
            <a:r>
              <a:rPr lang="en-US" noProof="0" dirty="0" err="1"/>
              <a:t>sbatch</a:t>
            </a:r>
            <a:r>
              <a:rPr lang="en-US" noProof="0" dirty="0"/>
              <a:t> </a:t>
            </a:r>
            <a:r>
              <a:rPr lang="en-US" noProof="0" dirty="0" err="1"/>
              <a:t>hello.sh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886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D92E1-3B2E-164C-4857-A91D4145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82" y="1294253"/>
            <a:ext cx="10731795" cy="361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2AB25-EE9A-F3D9-C29B-089FA8F410DA}"/>
              </a:ext>
            </a:extLst>
          </p:cNvPr>
          <p:cNvSpPr txBox="1"/>
          <p:nvPr/>
        </p:nvSpPr>
        <p:spPr>
          <a:xfrm>
            <a:off x="1376915" y="303025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B39A62F-02A1-279A-2E52-92E28F089C03}"/>
              </a:ext>
            </a:extLst>
          </p:cNvPr>
          <p:cNvSpPr/>
          <p:nvPr/>
        </p:nvSpPr>
        <p:spPr>
          <a:xfrm>
            <a:off x="1059001" y="389930"/>
            <a:ext cx="972879" cy="765545"/>
          </a:xfrm>
          <a:prstGeom prst="wedgeEllipseCallout">
            <a:avLst>
              <a:gd name="adj1" fmla="val 1572"/>
              <a:gd name="adj2" fmla="val 33634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99ED2-A342-ADDA-D299-6DA5028E4FC0}"/>
              </a:ext>
            </a:extLst>
          </p:cNvPr>
          <p:cNvSpPr txBox="1"/>
          <p:nvPr/>
        </p:nvSpPr>
        <p:spPr>
          <a:xfrm>
            <a:off x="5635255" y="257576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930A29B-BFA1-74A2-3BD9-613C01ADCB12}"/>
              </a:ext>
            </a:extLst>
          </p:cNvPr>
          <p:cNvSpPr/>
          <p:nvPr/>
        </p:nvSpPr>
        <p:spPr>
          <a:xfrm>
            <a:off x="5358109" y="303025"/>
            <a:ext cx="972879" cy="765545"/>
          </a:xfrm>
          <a:prstGeom prst="wedgeEllipseCallout">
            <a:avLst>
              <a:gd name="adj1" fmla="val -13000"/>
              <a:gd name="adj2" fmla="val 342825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64AD-33A5-DEC2-DF94-64E91860C877}"/>
              </a:ext>
            </a:extLst>
          </p:cNvPr>
          <p:cNvSpPr txBox="1"/>
          <p:nvPr/>
        </p:nvSpPr>
        <p:spPr>
          <a:xfrm>
            <a:off x="1059000" y="4974888"/>
            <a:ext cx="556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3 – </a:t>
            </a:r>
            <a:r>
              <a:rPr lang="en-US" sz="4800" noProof="0" dirty="0">
                <a:solidFill>
                  <a:schemeClr val="accent5">
                    <a:lumMod val="75000"/>
                  </a:schemeClr>
                </a:solidFill>
              </a:rPr>
              <a:t>cirrus.a.incd.pt </a:t>
            </a:r>
            <a:endParaRPr lang="en-US" sz="54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C1306-71A6-CCD2-76F9-306946E568EA}"/>
              </a:ext>
            </a:extLst>
          </p:cNvPr>
          <p:cNvSpPr txBox="1"/>
          <p:nvPr/>
        </p:nvSpPr>
        <p:spPr>
          <a:xfrm>
            <a:off x="6322127" y="4971344"/>
            <a:ext cx="556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4 – the username </a:t>
            </a:r>
            <a:r>
              <a:rPr lang="en-US" sz="4800" noProof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54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22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30B90-F0E2-6858-E31E-9D5134DD7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F3D6A8-90A0-7D38-2C3F-3ADBE7CC134C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Example 6 – </a:t>
            </a:r>
            <a:r>
              <a:rPr lang="en-US" sz="6600" noProof="0" dirty="0" err="1"/>
              <a:t>Hello_GPU</a:t>
            </a:r>
            <a:endParaRPr lang="en-US" sz="66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CB943-C85D-EF62-864B-C926995F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778"/>
          <a:stretch/>
        </p:blipFill>
        <p:spPr>
          <a:xfrm>
            <a:off x="255408" y="1003300"/>
            <a:ext cx="5482606" cy="461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1B3A0-A544-B695-5AA1-AECF8F0D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67"/>
          <a:stretch/>
        </p:blipFill>
        <p:spPr>
          <a:xfrm>
            <a:off x="6096000" y="2165350"/>
            <a:ext cx="54826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7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95FD-7DED-697F-C61F-366317B10190}"/>
              </a:ext>
            </a:extLst>
          </p:cNvPr>
          <p:cNvSpPr txBox="1">
            <a:spLocks/>
          </p:cNvSpPr>
          <p:nvPr/>
        </p:nvSpPr>
        <p:spPr>
          <a:xfrm>
            <a:off x="641180" y="-100107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noProof="0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40E0C-6311-D8DA-4FC9-25DFB80CDDCE}"/>
              </a:ext>
            </a:extLst>
          </p:cNvPr>
          <p:cNvSpPr txBox="1"/>
          <p:nvPr/>
        </p:nvSpPr>
        <p:spPr>
          <a:xfrm>
            <a:off x="1278673" y="1479395"/>
            <a:ext cx="9991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Software used in the presentation:</a:t>
            </a:r>
          </a:p>
          <a:p>
            <a:pPr marL="285750" indent="-285750">
              <a:buFontTx/>
              <a:buChar char="-"/>
            </a:pPr>
            <a:r>
              <a:rPr lang="en-US" noProof="0" dirty="0" err="1"/>
              <a:t>mobaxterm</a:t>
            </a:r>
            <a:r>
              <a:rPr lang="en-US" noProof="0" dirty="0"/>
              <a:t>, </a:t>
            </a:r>
            <a:r>
              <a:rPr lang="en-US" noProof="0" dirty="0" err="1"/>
              <a:t>vscode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noProof="0" dirty="0"/>
              <a:t>Environment software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noProof="0" dirty="0"/>
              <a:t>Python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noProof="0" dirty="0" err="1"/>
              <a:t>Mpi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noProof="0" dirty="0" err="1"/>
              <a:t>Openmp</a:t>
            </a:r>
            <a:endParaRPr lang="en-US" noProof="0" dirty="0"/>
          </a:p>
          <a:p>
            <a:pPr marL="285750" indent="-285750">
              <a:buFontTx/>
              <a:buChar char="-"/>
            </a:pPr>
            <a:r>
              <a:rPr lang="en-US" dirty="0"/>
              <a:t>CUDA</a:t>
            </a:r>
            <a:endParaRPr lang="en-US" noProof="0" dirty="0"/>
          </a:p>
          <a:p>
            <a:r>
              <a:rPr lang="en-US" dirty="0"/>
              <a:t>Codes from:</a:t>
            </a:r>
          </a:p>
          <a:p>
            <a:pPr marL="285750" indent="-285750">
              <a:buFontTx/>
              <a:buChar char="-"/>
            </a:pPr>
            <a:r>
              <a:rPr lang="en-US" noProof="0" dirty="0">
                <a:hlinkClick r:id="rId2"/>
              </a:rPr>
              <a:t>https://developer.nvidia.com/cuda-education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noProof="0" dirty="0">
                <a:hlinkClick r:id="rId3"/>
              </a:rPr>
              <a:t>https://hpc-tutorials.llnl.gov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9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7626-9FC9-4D0B-27F5-2ED35B8D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36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noProof="0" dirty="0"/>
              <a:t>Acknowledgements</a:t>
            </a:r>
            <a:br>
              <a:rPr lang="en-US" noProof="0" dirty="0"/>
            </a:br>
            <a:br>
              <a:rPr lang="en-US" noProof="0" dirty="0"/>
            </a:br>
            <a:r>
              <a:rPr lang="en-US" sz="2200" noProof="0" dirty="0"/>
              <a:t>This initiative is supported by the project “NATIONAL COMPETENCE CENTRES IN THE FRAMEWORK OF EUROHPC PHASE 2 – EUROCC2”, funded by </a:t>
            </a:r>
            <a:r>
              <a:rPr lang="en-US" sz="2200" noProof="0" dirty="0" err="1"/>
              <a:t>Fundação</a:t>
            </a:r>
            <a:r>
              <a:rPr lang="en-US" sz="2200" noProof="0" dirty="0"/>
              <a:t> para a </a:t>
            </a:r>
            <a:r>
              <a:rPr lang="en-US" sz="2200" noProof="0" dirty="0" err="1"/>
              <a:t>Ciência</a:t>
            </a:r>
            <a:r>
              <a:rPr lang="en-US" sz="2200" noProof="0" dirty="0"/>
              <a:t> e </a:t>
            </a:r>
            <a:r>
              <a:rPr lang="en-US" sz="2200" noProof="0" dirty="0" err="1"/>
              <a:t>Tecnologia</a:t>
            </a:r>
            <a:r>
              <a:rPr lang="en-US" sz="2200" noProof="0" dirty="0"/>
              <a:t>, I.P., and “DIGITAL-EUROHPC-JU-2022-NCC-01” da European High-Performance Computing Joint Undertaking ('JU’) and makes use of Cirrus supercomputer of CNCA - National Distributed Computing Infrastructure.</a:t>
            </a:r>
            <a:br>
              <a:rPr lang="en-US" noProof="0" dirty="0"/>
            </a:br>
            <a:r>
              <a:rPr lang="en-US" sz="2200" noProof="0" dirty="0"/>
              <a:t>Examples adapted from LLNL HPC Tutorials </a:t>
            </a:r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181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47B67BF0-B689-7CBF-B2B4-FDAEB92F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1606" cy="6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16B19-68FA-E016-355E-71D81933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25A116-8CBB-2040-24F6-FBEF28B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06" y="471934"/>
            <a:ext cx="8717090" cy="541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38004-2127-13A1-748A-57D2711A9849}"/>
              </a:ext>
            </a:extLst>
          </p:cNvPr>
          <p:cNvSpPr txBox="1"/>
          <p:nvPr/>
        </p:nvSpPr>
        <p:spPr>
          <a:xfrm>
            <a:off x="1044204" y="4003698"/>
            <a:ext cx="58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noProof="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FC6FE3F-04E6-C0A6-0E64-024304E62002}"/>
              </a:ext>
            </a:extLst>
          </p:cNvPr>
          <p:cNvSpPr/>
          <p:nvPr/>
        </p:nvSpPr>
        <p:spPr>
          <a:xfrm>
            <a:off x="888704" y="4082591"/>
            <a:ext cx="972879" cy="765545"/>
          </a:xfrm>
          <a:prstGeom prst="wedgeEllipseCallout">
            <a:avLst>
              <a:gd name="adj1" fmla="val 270879"/>
              <a:gd name="adj2" fmla="val 6118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5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0F83B-3C87-5AFF-4841-0CA9A03B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603" y="1629848"/>
            <a:ext cx="7754432" cy="20672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C9D1FF-1550-0728-F169-3B4C26509E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 err="1"/>
              <a:t>MobaXterm</a:t>
            </a:r>
            <a:r>
              <a:rPr lang="en-US" noProof="0" dirty="0"/>
              <a:t> buttons</a:t>
            </a:r>
          </a:p>
        </p:txBody>
      </p:sp>
    </p:spTree>
    <p:extLst>
      <p:ext uri="{BB962C8B-B14F-4D97-AF65-F5344CB8AC3E}">
        <p14:creationId xmlns:p14="http://schemas.microsoft.com/office/powerpoint/2010/main" val="315291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1F192-08FB-C8DB-DCF3-1DBAA8A0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A381-14B4-A319-8060-A82B6700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61AC1-7012-0FA1-9B3D-96D88F59DE05}"/>
              </a:ext>
            </a:extLst>
          </p:cNvPr>
          <p:cNvSpPr txBox="1"/>
          <p:nvPr/>
        </p:nvSpPr>
        <p:spPr>
          <a:xfrm>
            <a:off x="1045779" y="1481959"/>
            <a:ext cx="10308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If using a Microsoft Windows OS:</a:t>
            </a:r>
          </a:p>
          <a:p>
            <a:r>
              <a:rPr lang="en-US" noProof="0" dirty="0"/>
              <a:t> - </a:t>
            </a:r>
            <a:r>
              <a:rPr lang="en-US" noProof="0" dirty="0" err="1"/>
              <a:t>MobaXTerm</a:t>
            </a:r>
            <a:r>
              <a:rPr lang="en-US" noProof="0" dirty="0"/>
              <a:t> Home Edition (available from </a:t>
            </a:r>
            <a:r>
              <a:rPr lang="en-US" noProof="0" dirty="0">
                <a:hlinkClick r:id="rId2"/>
              </a:rPr>
              <a:t>https://mobaxterm.mobatek.net/</a:t>
            </a:r>
            <a:r>
              <a:rPr lang="en-US" noProof="0" dirty="0"/>
              <a:t>)</a:t>
            </a:r>
          </a:p>
          <a:p>
            <a:endParaRPr lang="en-US" noProof="0" dirty="0"/>
          </a:p>
          <a:p>
            <a:r>
              <a:rPr lang="en-US" noProof="0" dirty="0"/>
              <a:t>Alternatives for Windows OS/MacOS:</a:t>
            </a:r>
          </a:p>
          <a:p>
            <a:r>
              <a:rPr lang="en-US" noProof="0" dirty="0"/>
              <a:t> - Visual Studio Code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778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31800-8487-2748-902C-2541B6F2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F407-C49F-E94C-B519-3E3F33AC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9" y="0"/>
            <a:ext cx="10515600" cy="1325563"/>
          </a:xfrm>
        </p:spPr>
        <p:txBody>
          <a:bodyPr/>
          <a:lstStyle/>
          <a:p>
            <a:r>
              <a:rPr lang="en-US" noProof="0" dirty="0"/>
              <a:t>Starting a remote session using 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30D92-8C0C-61F2-A5C1-EA37202A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61" y="946128"/>
            <a:ext cx="5984358" cy="4965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32A01-6611-DBC3-A3CE-192904640E18}"/>
              </a:ext>
            </a:extLst>
          </p:cNvPr>
          <p:cNvSpPr txBox="1"/>
          <p:nvPr/>
        </p:nvSpPr>
        <p:spPr>
          <a:xfrm>
            <a:off x="896155" y="1967024"/>
            <a:ext cx="390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- Install the following extension if not already installed</a:t>
            </a:r>
          </a:p>
        </p:txBody>
      </p:sp>
    </p:spTree>
    <p:extLst>
      <p:ext uri="{BB962C8B-B14F-4D97-AF65-F5344CB8AC3E}">
        <p14:creationId xmlns:p14="http://schemas.microsoft.com/office/powerpoint/2010/main" val="255771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12086</TotalTime>
  <Words>940</Words>
  <Application>Microsoft Macintosh PowerPoint</Application>
  <PresentationFormat>Widescreen</PresentationFormat>
  <Paragraphs>155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Quick start using a CNCA supercomputer  Margarida Madeira e Moura Ilyass Hankrir  HPCvLAB@UALGARVE April 11th, 2025</vt:lpstr>
      <vt:lpstr>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Starting a remote session using VS Code</vt:lpstr>
      <vt:lpstr>PowerPoint Presentation</vt:lpstr>
      <vt:lpstr>PowerPoint Presentation</vt:lpstr>
      <vt:lpstr>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 This initiative is supported by the project “NATIONAL COMPETENCE CENTRES IN THE FRAMEWORK OF EUROHPC PHASE 2 – EUROCC2”, funded by Fundação para a Ciência e Tecnologia, I.P., and “DIGITAL-EUROHPC-JU-2022-NCC-01” da European High-Performance Computing Joint Undertaking ('JU’) and makes use of Cirrus supercomputer of CNCA - National Distributed Computing Infrastructure. Examples adapted from LLNL HPC Tutorials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Margarida Madeira e Moura</dc:creator>
  <cp:lastModifiedBy>ILYASS HANKRIR</cp:lastModifiedBy>
  <cp:revision>8</cp:revision>
  <dcterms:created xsi:type="dcterms:W3CDTF">2024-12-10T14:06:17Z</dcterms:created>
  <dcterms:modified xsi:type="dcterms:W3CDTF">2026-01-09T16:09:04Z</dcterms:modified>
</cp:coreProperties>
</file>